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94" r:id="rId3"/>
    <p:sldId id="292" r:id="rId4"/>
    <p:sldId id="293" r:id="rId5"/>
    <p:sldId id="286" r:id="rId6"/>
    <p:sldId id="281" r:id="rId7"/>
    <p:sldId id="287" r:id="rId8"/>
    <p:sldId id="290" r:id="rId9"/>
    <p:sldId id="291" r:id="rId10"/>
    <p:sldId id="282" r:id="rId11"/>
    <p:sldId id="283" r:id="rId12"/>
    <p:sldId id="284" r:id="rId13"/>
    <p:sldId id="285" r:id="rId14"/>
    <p:sldId id="289" r:id="rId15"/>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6027982-EE0C-4F58-987F-A7ED817052BB}" type="datetimeFigureOut">
              <a:rPr lang="es-ES"/>
              <a:pPr>
                <a:defRPr/>
              </a:pPr>
              <a:t>22/05/2019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A0C1645-BCA5-4975-AB91-59000100CD77}" type="slidenum">
              <a:rPr lang="es-ES"/>
              <a:pPr>
                <a:defRPr/>
              </a:pPr>
              <a:t>‹Nº›</a:t>
            </a:fld>
            <a:endParaRPr lang="es-ES"/>
          </a:p>
        </p:txBody>
      </p:sp>
    </p:spTree>
    <p:extLst>
      <p:ext uri="{BB962C8B-B14F-4D97-AF65-F5344CB8AC3E}">
        <p14:creationId xmlns:p14="http://schemas.microsoft.com/office/powerpoint/2010/main" val="35015977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4 Rectángulo"/>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5 Rectángulo"/>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6 Rectángulo"/>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9 Conector recto"/>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10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11 Conector recto"/>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12 Conector recto"/>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13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14 Conector recto"/>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15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16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17 Elipse"/>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18 Elipse"/>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19 Elipse"/>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20 Elipse"/>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7 Título"/>
          <p:cNvSpPr>
            <a:spLocks noGrp="1"/>
          </p:cNvSpPr>
          <p:nvPr>
            <p:ph type="ctrTitle"/>
          </p:nvPr>
        </p:nvSpPr>
        <p:spPr>
          <a:xfrm>
            <a:off x="2286000" y="3124200"/>
            <a:ext cx="6172200" cy="1894362"/>
          </a:xfrm>
        </p:spPr>
        <p:txBody>
          <a:bodyPr/>
          <a:lstStyle>
            <a:lvl1pPr>
              <a:defRPr b="1"/>
            </a:lvl1pPr>
          </a:lstStyle>
          <a:p>
            <a:r>
              <a:rPr lang="es-ES" smtClean="0"/>
              <a:t>Haga clic para modificar el estilo de título del patrón</a:t>
            </a:r>
            <a:endParaRPr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22" name="27 Marcador de fecha"/>
          <p:cNvSpPr>
            <a:spLocks noGrp="1"/>
          </p:cNvSpPr>
          <p:nvPr>
            <p:ph type="dt" sz="half" idx="10"/>
          </p:nvPr>
        </p:nvSpPr>
        <p:spPr bwMode="auto">
          <a:xfrm rot="5400000">
            <a:off x="7764463" y="1174750"/>
            <a:ext cx="2286000" cy="381000"/>
          </a:xfrm>
        </p:spPr>
        <p:txBody>
          <a:bodyPr/>
          <a:lstStyle>
            <a:lvl1pPr>
              <a:defRPr/>
            </a:lvl1pPr>
          </a:lstStyle>
          <a:p>
            <a:pPr>
              <a:defRPr/>
            </a:pPr>
            <a:fld id="{F8A9E4B6-774F-4DB0-8772-8C4052A4613B}" type="datetimeFigureOut">
              <a:rPr lang="es-ES"/>
              <a:pPr>
                <a:defRPr/>
              </a:pPr>
              <a:t>22/05/2019</a:t>
            </a:fld>
            <a:endParaRPr lang="es-ES"/>
          </a:p>
        </p:txBody>
      </p:sp>
      <p:sp>
        <p:nvSpPr>
          <p:cNvPr id="23" name="16 Marcador de pie de página"/>
          <p:cNvSpPr>
            <a:spLocks noGrp="1"/>
          </p:cNvSpPr>
          <p:nvPr>
            <p:ph type="ftr" sz="quarter" idx="11"/>
          </p:nvPr>
        </p:nvSpPr>
        <p:spPr bwMode="auto">
          <a:xfrm rot="5400000">
            <a:off x="7077076" y="4181475"/>
            <a:ext cx="3657600" cy="384175"/>
          </a:xfrm>
        </p:spPr>
        <p:txBody>
          <a:bodyPr/>
          <a:lstStyle>
            <a:lvl1pPr>
              <a:defRPr/>
            </a:lvl1pPr>
          </a:lstStyle>
          <a:p>
            <a:pPr>
              <a:defRPr/>
            </a:pPr>
            <a:endParaRPr lang="es-ES"/>
          </a:p>
        </p:txBody>
      </p:sp>
      <p:sp>
        <p:nvSpPr>
          <p:cNvPr id="24" name="28 Marcador de número de diapositiva"/>
          <p:cNvSpPr>
            <a:spLocks noGrp="1"/>
          </p:cNvSpPr>
          <p:nvPr>
            <p:ph type="sldNum" sz="quarter" idx="12"/>
          </p:nvPr>
        </p:nvSpPr>
        <p:spPr bwMode="auto">
          <a:xfrm>
            <a:off x="1325563" y="4929188"/>
            <a:ext cx="609600" cy="517525"/>
          </a:xfrm>
        </p:spPr>
        <p:txBody>
          <a:bodyPr/>
          <a:lstStyle>
            <a:lvl1pPr>
              <a:defRPr/>
            </a:lvl1pPr>
          </a:lstStyle>
          <a:p>
            <a:pPr>
              <a:defRPr/>
            </a:pPr>
            <a:fld id="{D1C3796B-F9A9-46CD-AE58-F0BC600982C9}" type="slidenum">
              <a:rPr lang="es-ES"/>
              <a:pPr>
                <a:defRPr/>
              </a:pPr>
              <a:t>‹Nº›</a:t>
            </a:fld>
            <a:endParaRPr lang="es-ES"/>
          </a:p>
        </p:txBody>
      </p:sp>
    </p:spTree>
    <p:extLst>
      <p:ext uri="{BB962C8B-B14F-4D97-AF65-F5344CB8AC3E}">
        <p14:creationId xmlns:p14="http://schemas.microsoft.com/office/powerpoint/2010/main" val="8033832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fld id="{FBC6DBEB-9231-4602-8E53-2C7E8114DA3C}" type="datetimeFigureOut">
              <a:rPr lang="es-ES"/>
              <a:pPr>
                <a:defRPr/>
              </a:pPr>
              <a:t>22/05/2019</a:t>
            </a:fld>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827C57F8-7F99-463D-895F-654012175E14}" type="slidenum">
              <a:rPr lang="es-ES"/>
              <a:pPr>
                <a:defRPr/>
              </a:pPr>
              <a:t>‹Nº›</a:t>
            </a:fld>
            <a:endParaRPr lang="es-ES"/>
          </a:p>
        </p:txBody>
      </p:sp>
    </p:spTree>
    <p:extLst>
      <p:ext uri="{BB962C8B-B14F-4D97-AF65-F5344CB8AC3E}">
        <p14:creationId xmlns:p14="http://schemas.microsoft.com/office/powerpoint/2010/main" val="2806322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fld id="{9DF04543-FD08-4AA0-A021-60FAB10C4B4E}" type="datetimeFigureOut">
              <a:rPr lang="es-ES"/>
              <a:pPr>
                <a:defRPr/>
              </a:pPr>
              <a:t>22/05/2019</a:t>
            </a:fld>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C20F8ED6-460C-4512-8C4C-A5D1D7D1F9CB}" type="slidenum">
              <a:rPr lang="es-ES"/>
              <a:pPr>
                <a:defRPr/>
              </a:pPr>
              <a:t>‹Nº›</a:t>
            </a:fld>
            <a:endParaRPr lang="es-ES"/>
          </a:p>
        </p:txBody>
      </p:sp>
    </p:spTree>
    <p:extLst>
      <p:ext uri="{BB962C8B-B14F-4D97-AF65-F5344CB8AC3E}">
        <p14:creationId xmlns:p14="http://schemas.microsoft.com/office/powerpoint/2010/main" val="4010921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8" name="7 Marcador de contenido"/>
          <p:cNvSpPr>
            <a:spLocks noGrp="1"/>
          </p:cNvSpPr>
          <p:nvPr>
            <p:ph sz="quarter" idx="1"/>
          </p:nvPr>
        </p:nvSpPr>
        <p:spPr>
          <a:xfrm>
            <a:off x="457200" y="1600200"/>
            <a:ext cx="7467600" cy="487375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6 Marcador de fecha"/>
          <p:cNvSpPr>
            <a:spLocks noGrp="1"/>
          </p:cNvSpPr>
          <p:nvPr>
            <p:ph type="dt" sz="half" idx="10"/>
          </p:nvPr>
        </p:nvSpPr>
        <p:spPr/>
        <p:txBody>
          <a:bodyPr rtlCol="0"/>
          <a:lstStyle>
            <a:lvl1pPr>
              <a:defRPr/>
            </a:lvl1pPr>
          </a:lstStyle>
          <a:p>
            <a:pPr>
              <a:defRPr/>
            </a:pPr>
            <a:fld id="{ACE1D613-ACF1-44C0-99B1-B854EA691586}" type="datetimeFigureOut">
              <a:rPr lang="es-ES"/>
              <a:pPr>
                <a:defRPr/>
              </a:pPr>
              <a:t>22/05/2019</a:t>
            </a:fld>
            <a:endParaRPr lang="es-ES"/>
          </a:p>
        </p:txBody>
      </p:sp>
      <p:sp>
        <p:nvSpPr>
          <p:cNvPr id="5" name="8 Marcador de número de diapositiva"/>
          <p:cNvSpPr>
            <a:spLocks noGrp="1"/>
          </p:cNvSpPr>
          <p:nvPr>
            <p:ph type="sldNum" sz="quarter" idx="11"/>
          </p:nvPr>
        </p:nvSpPr>
        <p:spPr/>
        <p:txBody>
          <a:bodyPr rtlCol="0"/>
          <a:lstStyle>
            <a:lvl1pPr>
              <a:defRPr/>
            </a:lvl1pPr>
          </a:lstStyle>
          <a:p>
            <a:pPr>
              <a:defRPr/>
            </a:pPr>
            <a:fld id="{8B3325B7-DF2B-4866-9896-C4C7B7B31385}" type="slidenum">
              <a:rPr lang="es-ES"/>
              <a:pPr>
                <a:defRPr/>
              </a:pPr>
              <a:t>‹Nº›</a:t>
            </a:fld>
            <a:endParaRPr lang="es-ES"/>
          </a:p>
        </p:txBody>
      </p:sp>
      <p:sp>
        <p:nvSpPr>
          <p:cNvPr id="6" name="9 Marcador de pie de página"/>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206065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4" name="3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4 Rectángulo"/>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5 Rectángulo"/>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6 Rectángulo"/>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7 Conector recto"/>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8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9 Conector recto"/>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10 Conector recto"/>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11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12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13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14 Elipse"/>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15 Elipse"/>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16 Elipse"/>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17 Elipse"/>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18 Conector recto"/>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20" name="3 Marcador de fecha"/>
          <p:cNvSpPr>
            <a:spLocks noGrp="1"/>
          </p:cNvSpPr>
          <p:nvPr>
            <p:ph type="dt" sz="half" idx="10"/>
          </p:nvPr>
        </p:nvSpPr>
        <p:spPr bwMode="auto">
          <a:xfrm rot="5400000">
            <a:off x="7762875" y="1169988"/>
            <a:ext cx="2286000" cy="381000"/>
          </a:xfrm>
        </p:spPr>
        <p:txBody>
          <a:bodyPr/>
          <a:lstStyle>
            <a:lvl1pPr>
              <a:defRPr/>
            </a:lvl1pPr>
          </a:lstStyle>
          <a:p>
            <a:pPr>
              <a:defRPr/>
            </a:pPr>
            <a:fld id="{176A5D35-BA94-44E9-B303-70554B5791B4}" type="datetimeFigureOut">
              <a:rPr lang="es-ES"/>
              <a:pPr>
                <a:defRPr/>
              </a:pPr>
              <a:t>22/05/2019</a:t>
            </a:fld>
            <a:endParaRPr lang="es-ES"/>
          </a:p>
        </p:txBody>
      </p:sp>
      <p:sp>
        <p:nvSpPr>
          <p:cNvPr id="21" name="4 Marcador de pie de página"/>
          <p:cNvSpPr>
            <a:spLocks noGrp="1"/>
          </p:cNvSpPr>
          <p:nvPr>
            <p:ph type="ftr" sz="quarter" idx="11"/>
          </p:nvPr>
        </p:nvSpPr>
        <p:spPr bwMode="auto">
          <a:xfrm rot="5400000">
            <a:off x="7077076" y="4178300"/>
            <a:ext cx="3657600" cy="384175"/>
          </a:xfrm>
        </p:spPr>
        <p:txBody>
          <a:bodyPr/>
          <a:lstStyle>
            <a:lvl1pPr>
              <a:defRPr/>
            </a:lvl1pPr>
          </a:lstStyle>
          <a:p>
            <a:pPr>
              <a:defRPr/>
            </a:pPr>
            <a:endParaRPr lang="es-ES"/>
          </a:p>
        </p:txBody>
      </p:sp>
      <p:sp>
        <p:nvSpPr>
          <p:cNvPr id="22" name="5 Marcador de número de diapositiva"/>
          <p:cNvSpPr>
            <a:spLocks noGrp="1"/>
          </p:cNvSpPr>
          <p:nvPr>
            <p:ph type="sldNum" sz="quarter" idx="12"/>
          </p:nvPr>
        </p:nvSpPr>
        <p:spPr bwMode="auto">
          <a:xfrm>
            <a:off x="1339850" y="4929188"/>
            <a:ext cx="609600" cy="517525"/>
          </a:xfrm>
        </p:spPr>
        <p:txBody>
          <a:bodyPr/>
          <a:lstStyle>
            <a:lvl1pPr>
              <a:defRPr/>
            </a:lvl1pPr>
          </a:lstStyle>
          <a:p>
            <a:pPr>
              <a:defRPr/>
            </a:pPr>
            <a:fld id="{1AC4D0FE-D53E-404C-8B6C-E70377F19F5E}" type="slidenum">
              <a:rPr lang="es-ES"/>
              <a:pPr>
                <a:defRPr/>
              </a:pPr>
              <a:t>‹Nº›</a:t>
            </a:fld>
            <a:endParaRPr lang="es-ES"/>
          </a:p>
        </p:txBody>
      </p:sp>
    </p:spTree>
    <p:extLst>
      <p:ext uri="{BB962C8B-B14F-4D97-AF65-F5344CB8AC3E}">
        <p14:creationId xmlns:p14="http://schemas.microsoft.com/office/powerpoint/2010/main" val="34797157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9" name="8 Marcador de contenido"/>
          <p:cNvSpPr>
            <a:spLocks noGrp="1"/>
          </p:cNvSpPr>
          <p:nvPr>
            <p:ph sz="quarter" idx="1"/>
          </p:nvPr>
        </p:nvSpPr>
        <p:spPr>
          <a:xfrm>
            <a:off x="457200"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10 Marcador de contenido"/>
          <p:cNvSpPr>
            <a:spLocks noGrp="1"/>
          </p:cNvSpPr>
          <p:nvPr>
            <p:ph sz="quarter" idx="2"/>
          </p:nvPr>
        </p:nvSpPr>
        <p:spPr>
          <a:xfrm>
            <a:off x="4270248"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fld id="{4B8E8EB7-3722-42BF-BDE1-5D3E80DB07A8}" type="datetimeFigureOut">
              <a:rPr lang="es-ES"/>
              <a:pPr>
                <a:defRPr/>
              </a:pPr>
              <a:t>22/05/2019</a:t>
            </a:fld>
            <a:endParaRPr lang="es-ES"/>
          </a:p>
        </p:txBody>
      </p:sp>
      <p:sp>
        <p:nvSpPr>
          <p:cNvPr id="6" name="2 Marcador de pie de página"/>
          <p:cNvSpPr>
            <a:spLocks noGrp="1"/>
          </p:cNvSpPr>
          <p:nvPr>
            <p:ph type="ftr" sz="quarter" idx="11"/>
          </p:nvPr>
        </p:nvSpPr>
        <p:spPr/>
        <p:txBody>
          <a:bodyPr/>
          <a:lstStyle>
            <a:lvl1pPr>
              <a:defRPr/>
            </a:lvl1pPr>
          </a:lstStyle>
          <a:p>
            <a:pPr>
              <a:defRPr/>
            </a:pPr>
            <a:endParaRPr lang="es-ES"/>
          </a:p>
        </p:txBody>
      </p:sp>
      <p:sp>
        <p:nvSpPr>
          <p:cNvPr id="7" name="22 Marcador de número de diapositiva"/>
          <p:cNvSpPr>
            <a:spLocks noGrp="1"/>
          </p:cNvSpPr>
          <p:nvPr>
            <p:ph type="sldNum" sz="quarter" idx="12"/>
          </p:nvPr>
        </p:nvSpPr>
        <p:spPr/>
        <p:txBody>
          <a:bodyPr/>
          <a:lstStyle>
            <a:lvl1pPr>
              <a:defRPr/>
            </a:lvl1pPr>
          </a:lstStyle>
          <a:p>
            <a:pPr>
              <a:defRPr/>
            </a:pPr>
            <a:fld id="{614AD863-5F3D-45F3-B4C4-D5D270EC1297}" type="slidenum">
              <a:rPr lang="es-ES"/>
              <a:pPr>
                <a:defRPr/>
              </a:pPr>
              <a:t>‹Nº›</a:t>
            </a:fld>
            <a:endParaRPr lang="es-ES"/>
          </a:p>
        </p:txBody>
      </p:sp>
    </p:spTree>
    <p:extLst>
      <p:ext uri="{BB962C8B-B14F-4D97-AF65-F5344CB8AC3E}">
        <p14:creationId xmlns:p14="http://schemas.microsoft.com/office/powerpoint/2010/main" val="3423907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lstStyle>
            <a:lvl1pPr>
              <a:defRPr/>
            </a:lvl1pPr>
          </a:lstStyle>
          <a:p>
            <a:r>
              <a:rPr lang="es-ES" smtClean="0"/>
              <a:t>Haga clic para modificar el estilo de título del patrón</a:t>
            </a:r>
            <a:endParaRPr lang="en-US"/>
          </a:p>
        </p:txBody>
      </p:sp>
      <p:sp>
        <p:nvSpPr>
          <p:cNvPr id="11" name="10 Marcador de contenido"/>
          <p:cNvSpPr>
            <a:spLocks noGrp="1"/>
          </p:cNvSpPr>
          <p:nvPr>
            <p:ph sz="quarter" idx="2"/>
          </p:nvPr>
        </p:nvSpPr>
        <p:spPr>
          <a:xfrm>
            <a:off x="457200"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quarter" idx="4"/>
          </p:nvPr>
        </p:nvSpPr>
        <p:spPr>
          <a:xfrm>
            <a:off x="4371975"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7" name="13 Marcador de fecha"/>
          <p:cNvSpPr>
            <a:spLocks noGrp="1"/>
          </p:cNvSpPr>
          <p:nvPr>
            <p:ph type="dt" sz="half" idx="10"/>
          </p:nvPr>
        </p:nvSpPr>
        <p:spPr/>
        <p:txBody>
          <a:bodyPr/>
          <a:lstStyle>
            <a:lvl1pPr>
              <a:defRPr/>
            </a:lvl1pPr>
          </a:lstStyle>
          <a:p>
            <a:pPr>
              <a:defRPr/>
            </a:pPr>
            <a:fld id="{BD890531-8D48-4705-B1BA-5A5B54582990}" type="datetimeFigureOut">
              <a:rPr lang="es-ES"/>
              <a:pPr>
                <a:defRPr/>
              </a:pPr>
              <a:t>22/05/2019</a:t>
            </a:fld>
            <a:endParaRPr lang="es-ES"/>
          </a:p>
        </p:txBody>
      </p:sp>
      <p:sp>
        <p:nvSpPr>
          <p:cNvPr id="8" name="2 Marcador de pie de página"/>
          <p:cNvSpPr>
            <a:spLocks noGrp="1"/>
          </p:cNvSpPr>
          <p:nvPr>
            <p:ph type="ftr" sz="quarter" idx="11"/>
          </p:nvPr>
        </p:nvSpPr>
        <p:spPr/>
        <p:txBody>
          <a:bodyPr/>
          <a:lstStyle>
            <a:lvl1pPr>
              <a:defRPr/>
            </a:lvl1pPr>
          </a:lstStyle>
          <a:p>
            <a:pPr>
              <a:defRPr/>
            </a:pPr>
            <a:endParaRPr lang="es-ES"/>
          </a:p>
        </p:txBody>
      </p:sp>
      <p:sp>
        <p:nvSpPr>
          <p:cNvPr id="9" name="22 Marcador de número de diapositiva"/>
          <p:cNvSpPr>
            <a:spLocks noGrp="1"/>
          </p:cNvSpPr>
          <p:nvPr>
            <p:ph type="sldNum" sz="quarter" idx="12"/>
          </p:nvPr>
        </p:nvSpPr>
        <p:spPr/>
        <p:txBody>
          <a:bodyPr/>
          <a:lstStyle>
            <a:lvl1pPr>
              <a:defRPr/>
            </a:lvl1pPr>
          </a:lstStyle>
          <a:p>
            <a:pPr>
              <a:defRPr/>
            </a:pPr>
            <a:fld id="{501F9CA3-CB63-4651-B126-D87F726C762B}" type="slidenum">
              <a:rPr lang="es-ES"/>
              <a:pPr>
                <a:defRPr/>
              </a:pPr>
              <a:t>‹Nº›</a:t>
            </a:fld>
            <a:endParaRPr lang="es-ES"/>
          </a:p>
        </p:txBody>
      </p:sp>
    </p:spTree>
    <p:extLst>
      <p:ext uri="{BB962C8B-B14F-4D97-AF65-F5344CB8AC3E}">
        <p14:creationId xmlns:p14="http://schemas.microsoft.com/office/powerpoint/2010/main" val="17166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5 Marcador de fecha"/>
          <p:cNvSpPr>
            <a:spLocks noGrp="1"/>
          </p:cNvSpPr>
          <p:nvPr>
            <p:ph type="dt" sz="half" idx="10"/>
          </p:nvPr>
        </p:nvSpPr>
        <p:spPr/>
        <p:txBody>
          <a:bodyPr rtlCol="0"/>
          <a:lstStyle>
            <a:lvl1pPr>
              <a:defRPr/>
            </a:lvl1pPr>
          </a:lstStyle>
          <a:p>
            <a:pPr>
              <a:defRPr/>
            </a:pPr>
            <a:fld id="{6CD6052E-CC38-4EB6-B8ED-8D6D493E02F8}" type="datetimeFigureOut">
              <a:rPr lang="es-ES"/>
              <a:pPr>
                <a:defRPr/>
              </a:pPr>
              <a:t>22/05/2019</a:t>
            </a:fld>
            <a:endParaRPr lang="es-ES"/>
          </a:p>
        </p:txBody>
      </p:sp>
      <p:sp>
        <p:nvSpPr>
          <p:cNvPr id="4" name="6 Marcador de número de diapositiva"/>
          <p:cNvSpPr>
            <a:spLocks noGrp="1"/>
          </p:cNvSpPr>
          <p:nvPr>
            <p:ph type="sldNum" sz="quarter" idx="11"/>
          </p:nvPr>
        </p:nvSpPr>
        <p:spPr/>
        <p:txBody>
          <a:bodyPr rtlCol="0"/>
          <a:lstStyle>
            <a:lvl1pPr>
              <a:defRPr/>
            </a:lvl1pPr>
          </a:lstStyle>
          <a:p>
            <a:pPr>
              <a:defRPr/>
            </a:pPr>
            <a:fld id="{463628AE-81AA-466C-A744-BB4558C02F65}" type="slidenum">
              <a:rPr lang="es-ES"/>
              <a:pPr>
                <a:defRPr/>
              </a:pPr>
              <a:t>‹Nº›</a:t>
            </a:fld>
            <a:endParaRPr lang="es-ES"/>
          </a:p>
        </p:txBody>
      </p:sp>
      <p:sp>
        <p:nvSpPr>
          <p:cNvPr id="5" name="7 Marcador de pie de página"/>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4089660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p:cNvSpPr>
            <a:spLocks noGrp="1"/>
          </p:cNvSpPr>
          <p:nvPr>
            <p:ph type="dt" sz="half" idx="10"/>
          </p:nvPr>
        </p:nvSpPr>
        <p:spPr/>
        <p:txBody>
          <a:bodyPr/>
          <a:lstStyle>
            <a:lvl1pPr>
              <a:defRPr/>
            </a:lvl1pPr>
          </a:lstStyle>
          <a:p>
            <a:pPr>
              <a:defRPr/>
            </a:pPr>
            <a:fld id="{D195DAAB-4874-4345-A0F2-4BF3B3E0A4C2}" type="datetimeFigureOut">
              <a:rPr lang="es-ES"/>
              <a:pPr>
                <a:defRPr/>
              </a:pPr>
              <a:t>22/05/2019</a:t>
            </a:fld>
            <a:endParaRPr lang="es-ES"/>
          </a:p>
        </p:txBody>
      </p:sp>
      <p:sp>
        <p:nvSpPr>
          <p:cNvPr id="3" name="2 Marcador de pie de página"/>
          <p:cNvSpPr>
            <a:spLocks noGrp="1"/>
          </p:cNvSpPr>
          <p:nvPr>
            <p:ph type="ftr" sz="quarter" idx="11"/>
          </p:nvPr>
        </p:nvSpPr>
        <p:spPr/>
        <p:txBody>
          <a:bodyPr/>
          <a:lstStyle>
            <a:lvl1pPr>
              <a:defRPr/>
            </a:lvl1pPr>
          </a:lstStyle>
          <a:p>
            <a:pPr>
              <a:defRPr/>
            </a:pPr>
            <a:endParaRPr lang="es-ES"/>
          </a:p>
        </p:txBody>
      </p:sp>
      <p:sp>
        <p:nvSpPr>
          <p:cNvPr id="4" name="22 Marcador de número de diapositiva"/>
          <p:cNvSpPr>
            <a:spLocks noGrp="1"/>
          </p:cNvSpPr>
          <p:nvPr>
            <p:ph type="sldNum" sz="quarter" idx="12"/>
          </p:nvPr>
        </p:nvSpPr>
        <p:spPr/>
        <p:txBody>
          <a:bodyPr/>
          <a:lstStyle>
            <a:lvl1pPr>
              <a:defRPr/>
            </a:lvl1pPr>
          </a:lstStyle>
          <a:p>
            <a:pPr>
              <a:defRPr/>
            </a:pPr>
            <a:fld id="{FC71F19B-AA0C-4A85-BAA6-1AD8234ADEC0}" type="slidenum">
              <a:rPr lang="es-ES"/>
              <a:pPr>
                <a:defRPr/>
              </a:pPr>
              <a:t>‹Nº›</a:t>
            </a:fld>
            <a:endParaRPr lang="es-ES"/>
          </a:p>
        </p:txBody>
      </p:sp>
    </p:spTree>
    <p:extLst>
      <p:ext uri="{BB962C8B-B14F-4D97-AF65-F5344CB8AC3E}">
        <p14:creationId xmlns:p14="http://schemas.microsoft.com/office/powerpoint/2010/main" val="1129136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5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16 Conector recto"/>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17 Conector recto"/>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9" name="8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19 Conector recto"/>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1" name="10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1 Título"/>
          <p:cNvSpPr>
            <a:spLocks noGrp="1"/>
          </p:cNvSpPr>
          <p:nvPr>
            <p:ph type="title"/>
          </p:nvPr>
        </p:nvSpPr>
        <p:spPr>
          <a:xfrm rot="5400000">
            <a:off x="3371850" y="3200400"/>
            <a:ext cx="6309360" cy="457200"/>
          </a:xfrm>
        </p:spPr>
        <p:txBody>
          <a:bodyPr/>
          <a:lstStyle>
            <a:lvl1pPr algn="l">
              <a:buNone/>
              <a:defRPr sz="2000" b="1" cap="small" baseline="0"/>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18" name="17 Marcador de contenido"/>
          <p:cNvSpPr>
            <a:spLocks noGrp="1"/>
          </p:cNvSpPr>
          <p:nvPr>
            <p:ph sz="quarter" idx="1"/>
          </p:nvPr>
        </p:nvSpPr>
        <p:spPr>
          <a:xfrm>
            <a:off x="304800" y="274320"/>
            <a:ext cx="5638800" cy="632764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20 Marcador de fecha"/>
          <p:cNvSpPr>
            <a:spLocks noGrp="1"/>
          </p:cNvSpPr>
          <p:nvPr>
            <p:ph type="dt" sz="half" idx="10"/>
          </p:nvPr>
        </p:nvSpPr>
        <p:spPr/>
        <p:txBody>
          <a:bodyPr rtlCol="0"/>
          <a:lstStyle>
            <a:lvl1pPr>
              <a:defRPr/>
            </a:lvl1pPr>
          </a:lstStyle>
          <a:p>
            <a:pPr>
              <a:defRPr/>
            </a:pPr>
            <a:fld id="{96B467B3-BC6B-434E-A3A3-BAC1329B0644}" type="datetimeFigureOut">
              <a:rPr lang="es-ES"/>
              <a:pPr>
                <a:defRPr/>
              </a:pPr>
              <a:t>22/05/2019</a:t>
            </a:fld>
            <a:endParaRPr lang="es-ES"/>
          </a:p>
        </p:txBody>
      </p:sp>
      <p:sp>
        <p:nvSpPr>
          <p:cNvPr id="13" name="21 Marcador de número de diapositiva"/>
          <p:cNvSpPr>
            <a:spLocks noGrp="1"/>
          </p:cNvSpPr>
          <p:nvPr>
            <p:ph type="sldNum" sz="quarter" idx="11"/>
          </p:nvPr>
        </p:nvSpPr>
        <p:spPr/>
        <p:txBody>
          <a:bodyPr rtlCol="0"/>
          <a:lstStyle>
            <a:lvl1pPr>
              <a:defRPr/>
            </a:lvl1pPr>
          </a:lstStyle>
          <a:p>
            <a:pPr>
              <a:defRPr/>
            </a:pPr>
            <a:fld id="{CA4E679D-6C22-4566-B965-0CD51F1F41EE}" type="slidenum">
              <a:rPr lang="es-ES"/>
              <a:pPr>
                <a:defRPr/>
              </a:pPr>
              <a:t>‹Nº›</a:t>
            </a:fld>
            <a:endParaRPr lang="es-ES"/>
          </a:p>
        </p:txBody>
      </p:sp>
      <p:sp>
        <p:nvSpPr>
          <p:cNvPr id="14" name="22 Marcador de pie de página"/>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385206776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5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16 Conector recto"/>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7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18 Conector recto"/>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9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20 Conector recto"/>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 name="1 Título"/>
          <p:cNvSpPr>
            <a:spLocks noGrp="1"/>
          </p:cNvSpPr>
          <p:nvPr>
            <p:ph type="title"/>
          </p:nvPr>
        </p:nvSpPr>
        <p:spPr>
          <a:xfrm rot="5400000">
            <a:off x="3350133" y="3200400"/>
            <a:ext cx="6309360" cy="457200"/>
          </a:xfrm>
        </p:spPr>
        <p:txBody>
          <a:bodyPr/>
          <a:lstStyle>
            <a:lvl1pPr algn="l">
              <a:buNone/>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12" name="16 Marcador de fecha"/>
          <p:cNvSpPr>
            <a:spLocks noGrp="1"/>
          </p:cNvSpPr>
          <p:nvPr>
            <p:ph type="dt" sz="half" idx="10"/>
          </p:nvPr>
        </p:nvSpPr>
        <p:spPr/>
        <p:txBody>
          <a:bodyPr rtlCol="0"/>
          <a:lstStyle>
            <a:lvl1pPr>
              <a:defRPr/>
            </a:lvl1pPr>
          </a:lstStyle>
          <a:p>
            <a:pPr>
              <a:defRPr/>
            </a:pPr>
            <a:fld id="{448F7CFD-748F-4A15-9D58-09595A3DEF52}" type="datetimeFigureOut">
              <a:rPr lang="es-ES"/>
              <a:pPr>
                <a:defRPr/>
              </a:pPr>
              <a:t>22/05/2019</a:t>
            </a:fld>
            <a:endParaRPr lang="es-ES"/>
          </a:p>
        </p:txBody>
      </p:sp>
      <p:sp>
        <p:nvSpPr>
          <p:cNvPr id="13" name="17 Marcador de número de diapositiva"/>
          <p:cNvSpPr>
            <a:spLocks noGrp="1"/>
          </p:cNvSpPr>
          <p:nvPr>
            <p:ph type="sldNum" sz="quarter" idx="11"/>
          </p:nvPr>
        </p:nvSpPr>
        <p:spPr/>
        <p:txBody>
          <a:bodyPr rtlCol="0"/>
          <a:lstStyle>
            <a:lvl1pPr>
              <a:defRPr/>
            </a:lvl1pPr>
          </a:lstStyle>
          <a:p>
            <a:pPr>
              <a:defRPr/>
            </a:pPr>
            <a:fld id="{DA5D344C-8192-4092-9990-5C4EB7287256}" type="slidenum">
              <a:rPr lang="es-ES"/>
              <a:pPr>
                <a:defRPr/>
              </a:pPr>
              <a:t>‹Nº›</a:t>
            </a:fld>
            <a:endParaRPr lang="es-ES"/>
          </a:p>
        </p:txBody>
      </p:sp>
      <p:sp>
        <p:nvSpPr>
          <p:cNvPr id="14" name="20 Marcador de pie de página"/>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1371477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lang="es-ES" smtClean="0"/>
              <a:t>Haga clic para modificar el estilo de título del patrón</a:t>
            </a:r>
            <a:endParaRPr lang="en-US"/>
          </a:p>
        </p:txBody>
      </p:sp>
      <p:sp>
        <p:nvSpPr>
          <p:cNvPr id="1028" name="12 Marcador de texto"/>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endParaRPr lang="en-US" altLang="es-ES" smtClean="0"/>
          </a:p>
        </p:txBody>
      </p:sp>
      <p:sp>
        <p:nvSpPr>
          <p:cNvPr id="14" name="13 Marcador de fecha"/>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1CF9A9D4-BA6E-408B-A0B4-F644F0298B2A}" type="datetimeFigureOut">
              <a:rPr lang="es-ES"/>
              <a:pPr>
                <a:defRPr/>
              </a:pPr>
              <a:t>22/05/2019</a:t>
            </a:fld>
            <a:endParaRPr lang="es-ES"/>
          </a:p>
        </p:txBody>
      </p:sp>
      <p:sp>
        <p:nvSpPr>
          <p:cNvPr id="3" name="2 Marcador de pie de página"/>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32" name="8 Conector recto"/>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4" name="10 Conector recto"/>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2" name="11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22 Marcador de número de diapositiva"/>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defRPr>
            </a:lvl1pPr>
          </a:lstStyle>
          <a:p>
            <a:pPr>
              <a:defRPr/>
            </a:pPr>
            <a:fld id="{54BB7924-CC4F-414D-86A8-D2F97C16ECFA}"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63" r:id="rId4"/>
    <p:sldLayoutId id="2147483764" r:id="rId5"/>
    <p:sldLayoutId id="2147483771" r:id="rId6"/>
    <p:sldLayoutId id="2147483765" r:id="rId7"/>
    <p:sldLayoutId id="2147483772" r:id="rId8"/>
    <p:sldLayoutId id="2147483773" r:id="rId9"/>
    <p:sldLayoutId id="2147483766" r:id="rId10"/>
    <p:sldLayoutId id="214748376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307F93"/>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AEC7D0"/>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ED8AA"/>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483768" y="1700808"/>
            <a:ext cx="6172200" cy="1893888"/>
          </a:xfrm>
        </p:spPr>
        <p:txBody>
          <a:bodyPr>
            <a:noAutofit/>
          </a:bodyPr>
          <a:lstStyle/>
          <a:p>
            <a:pPr eaLnBrk="1" fontAlgn="auto" hangingPunct="1">
              <a:spcAft>
                <a:spcPts val="0"/>
              </a:spcAft>
              <a:defRPr/>
            </a:pPr>
            <a:r>
              <a:rPr lang="es-ES" sz="3600" dirty="0" smtClean="0"/>
              <a:t>PREVENCION DE RECAIDAS Y RECURRENCIAS DE LA DEPRESIÓN EN ATENCIÓN PRIMARIA</a:t>
            </a:r>
            <a:br>
              <a:rPr lang="es-ES" sz="3600" dirty="0" smtClean="0"/>
            </a:br>
            <a:endParaRPr lang="es-E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defRPr/>
            </a:pPr>
            <a:r>
              <a:rPr lang="es-ES" b="1" dirty="0" smtClean="0"/>
              <a:t>DOS IDEAS CLAVES PARA MEJORAR LA ADHERECIA A LOS ANTIDEPRESIVOS</a:t>
            </a:r>
            <a:endParaRPr lang="es-ES" b="1" dirty="0"/>
          </a:p>
        </p:txBody>
      </p:sp>
      <p:sp>
        <p:nvSpPr>
          <p:cNvPr id="15363" name="2 Marcador de contenido"/>
          <p:cNvSpPr>
            <a:spLocks noGrp="1"/>
          </p:cNvSpPr>
          <p:nvPr>
            <p:ph sz="quarter" idx="1"/>
          </p:nvPr>
        </p:nvSpPr>
        <p:spPr>
          <a:xfrm>
            <a:off x="457200" y="1600200"/>
            <a:ext cx="7467600" cy="4873625"/>
          </a:xfrm>
        </p:spPr>
        <p:txBody>
          <a:bodyPr/>
          <a:lstStyle/>
          <a:p>
            <a:r>
              <a:rPr lang="es-ES" altLang="es-ES" dirty="0" smtClean="0"/>
              <a:t>Los pacientes mejoran su adherencia a los antidepresivos si entienden: </a:t>
            </a:r>
          </a:p>
          <a:p>
            <a:pPr>
              <a:buFont typeface="Wingdings" pitchFamily="2" charset="2"/>
              <a:buNone/>
            </a:pPr>
            <a:endParaRPr lang="es-ES" altLang="es-ES" dirty="0" smtClean="0"/>
          </a:p>
          <a:p>
            <a:pPr lvl="1"/>
            <a:r>
              <a:rPr lang="es-ES" altLang="es-ES" u="sng" dirty="0" smtClean="0"/>
              <a:t>el “proceso bioquímico” </a:t>
            </a:r>
            <a:r>
              <a:rPr lang="es-ES" altLang="es-ES" dirty="0" smtClean="0"/>
              <a:t>de la depresión y la medicación.</a:t>
            </a:r>
          </a:p>
          <a:p>
            <a:pPr lvl="1"/>
            <a:r>
              <a:rPr lang="es-ES" altLang="es-ES" u="sng" dirty="0" smtClean="0"/>
              <a:t>La naturaleza persistente </a:t>
            </a:r>
            <a:r>
              <a:rPr lang="es-ES" altLang="es-ES" dirty="0" smtClean="0"/>
              <a:t>de la depresión si no es tratada.</a:t>
            </a:r>
          </a:p>
          <a:p>
            <a:pPr lvl="1">
              <a:buFont typeface="Wingdings 2" pitchFamily="18" charset="2"/>
              <a:buNone/>
            </a:pPr>
            <a:endParaRPr lang="es-ES" altLang="es-ES" dirty="0" smtClean="0"/>
          </a:p>
          <a:p>
            <a:r>
              <a:rPr lang="es-ES" altLang="es-ES" dirty="0" smtClean="0"/>
              <a:t>Los pacientes en remisión son especialmente vulnerables a creer que no deben continuar con la medicación después de haber mejorado.</a:t>
            </a:r>
          </a:p>
          <a:p>
            <a:pPr lvl="1"/>
            <a:endParaRPr lang="es-ES" altLang="es-E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s-ES" b="1" dirty="0" smtClean="0"/>
              <a:t>Percepción de necesidad y preocupación sobre los antidepresivos</a:t>
            </a:r>
            <a:endParaRPr lang="es-ES" b="1" dirty="0"/>
          </a:p>
        </p:txBody>
      </p:sp>
      <p:sp>
        <p:nvSpPr>
          <p:cNvPr id="3" name="2 Marcador de contenido"/>
          <p:cNvSpPr>
            <a:spLocks noGrp="1"/>
          </p:cNvSpPr>
          <p:nvPr>
            <p:ph sz="quarter" idx="1"/>
          </p:nvPr>
        </p:nvSpPr>
        <p:spPr>
          <a:xfrm>
            <a:off x="0" y="2205038"/>
            <a:ext cx="8820150" cy="4873625"/>
          </a:xfrm>
        </p:spPr>
        <p:txBody>
          <a:bodyPr/>
          <a:lstStyle/>
          <a:p>
            <a:pPr>
              <a:spcAft>
                <a:spcPts val="2400"/>
              </a:spcAft>
              <a:defRPr/>
            </a:pPr>
            <a:r>
              <a:rPr lang="es-ES" dirty="0" smtClean="0"/>
              <a:t>↓ percepción de necesidad  y ↑ preocupación </a:t>
            </a:r>
            <a:r>
              <a:rPr lang="es-ES" dirty="0" smtClean="0">
                <a:sym typeface="Wingdings" pitchFamily="2" charset="2"/>
              </a:rPr>
              <a:t> </a:t>
            </a:r>
            <a:r>
              <a:rPr lang="es-ES" b="1" dirty="0" smtClean="0">
                <a:solidFill>
                  <a:srgbClr val="FF0000"/>
                </a:solidFill>
                <a:sym typeface="Wingdings" pitchFamily="2" charset="2"/>
              </a:rPr>
              <a:t>Escepticismo</a:t>
            </a:r>
          </a:p>
          <a:p>
            <a:pPr>
              <a:spcAft>
                <a:spcPts val="2400"/>
              </a:spcAft>
              <a:defRPr/>
            </a:pPr>
            <a:r>
              <a:rPr lang="es-ES" dirty="0" smtClean="0"/>
              <a:t>↓ percepción de necesidad y ↓ preocupación </a:t>
            </a:r>
            <a:r>
              <a:rPr lang="es-ES" dirty="0" smtClean="0">
                <a:sym typeface="Wingdings" pitchFamily="2" charset="2"/>
              </a:rPr>
              <a:t> </a:t>
            </a:r>
            <a:r>
              <a:rPr lang="es-ES" dirty="0" smtClean="0">
                <a:solidFill>
                  <a:schemeClr val="accent2">
                    <a:lumMod val="75000"/>
                  </a:schemeClr>
                </a:solidFill>
                <a:sym typeface="Wingdings" pitchFamily="2" charset="2"/>
              </a:rPr>
              <a:t>Indiferencia</a:t>
            </a:r>
            <a:endParaRPr lang="es-ES" b="1" dirty="0" smtClean="0">
              <a:solidFill>
                <a:srgbClr val="FF0000"/>
              </a:solidFill>
            </a:endParaRPr>
          </a:p>
          <a:p>
            <a:pPr>
              <a:spcAft>
                <a:spcPts val="2400"/>
              </a:spcAft>
              <a:defRPr/>
            </a:pPr>
            <a:r>
              <a:rPr lang="es-ES" dirty="0" smtClean="0"/>
              <a:t>↑percepción de necesidad  y ↑preocupación </a:t>
            </a:r>
            <a:r>
              <a:rPr lang="es-ES" dirty="0" smtClean="0">
                <a:sym typeface="Wingdings" pitchFamily="2" charset="2"/>
              </a:rPr>
              <a:t> </a:t>
            </a:r>
            <a:r>
              <a:rPr lang="es-ES" b="1" dirty="0" smtClean="0">
                <a:solidFill>
                  <a:schemeClr val="accent6">
                    <a:lumMod val="60000"/>
                    <a:lumOff val="40000"/>
                  </a:schemeClr>
                </a:solidFill>
                <a:sym typeface="Wingdings" pitchFamily="2" charset="2"/>
              </a:rPr>
              <a:t>Ambivalencia</a:t>
            </a:r>
          </a:p>
          <a:p>
            <a:pPr>
              <a:spcAft>
                <a:spcPts val="2400"/>
              </a:spcAft>
              <a:defRPr/>
            </a:pPr>
            <a:r>
              <a:rPr lang="es-ES" dirty="0" smtClean="0"/>
              <a:t>↑percepción de necesidad y ↓ preocupación </a:t>
            </a:r>
            <a:r>
              <a:rPr lang="es-ES" dirty="0" smtClean="0">
                <a:sym typeface="Wingdings" pitchFamily="2" charset="2"/>
              </a:rPr>
              <a:t> </a:t>
            </a:r>
            <a:r>
              <a:rPr lang="es-ES" b="1" dirty="0" smtClean="0">
                <a:solidFill>
                  <a:srgbClr val="0070C0"/>
                </a:solidFill>
                <a:sym typeface="Wingdings" pitchFamily="2" charset="2"/>
              </a:rPr>
              <a:t>Aceptación</a:t>
            </a:r>
          </a:p>
          <a:p>
            <a:pPr>
              <a:defRPr/>
            </a:pPr>
            <a:endParaRPr lang="es-E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s-ES" b="1" dirty="0" smtClean="0"/>
              <a:t>Menor percepción de necesidad  y mayor preocupación de tomar los antidepresivos</a:t>
            </a:r>
            <a:endParaRPr lang="es-ES" b="1" dirty="0"/>
          </a:p>
        </p:txBody>
      </p:sp>
      <p:sp>
        <p:nvSpPr>
          <p:cNvPr id="17411" name="2 Marcador de contenido"/>
          <p:cNvSpPr>
            <a:spLocks noGrp="1"/>
          </p:cNvSpPr>
          <p:nvPr>
            <p:ph sz="quarter" idx="1"/>
          </p:nvPr>
        </p:nvSpPr>
        <p:spPr>
          <a:xfrm>
            <a:off x="468313" y="1557338"/>
            <a:ext cx="7467600" cy="4873625"/>
          </a:xfrm>
        </p:spPr>
        <p:txBody>
          <a:bodyPr/>
          <a:lstStyle/>
          <a:p>
            <a:pPr lvl="1"/>
            <a:r>
              <a:rPr lang="es-ES" altLang="es-ES" sz="2400" smtClean="0"/>
              <a:t>Pacientes que toman antidepresivos por primera vez</a:t>
            </a:r>
          </a:p>
          <a:p>
            <a:pPr lvl="1"/>
            <a:r>
              <a:rPr lang="es-ES" altLang="es-ES" sz="2400" smtClean="0"/>
              <a:t>Creencia de que sus síntomas son algo “aleatorio” más que causados por una enfermedad definida y entendible</a:t>
            </a:r>
          </a:p>
          <a:p>
            <a:pPr lvl="1"/>
            <a:r>
              <a:rPr lang="es-ES" altLang="es-ES" sz="2400" smtClean="0"/>
              <a:t>Creencia de que los síntomas son pasajeros</a:t>
            </a:r>
          </a:p>
          <a:p>
            <a:pPr lvl="1"/>
            <a:r>
              <a:rPr lang="es-ES" altLang="es-ES" sz="2400" smtClean="0"/>
              <a:t>Escaso entendimiento de los síntomas</a:t>
            </a:r>
          </a:p>
          <a:p>
            <a:pPr lvl="1"/>
            <a:r>
              <a:rPr lang="es-ES" altLang="es-ES" sz="2400" smtClean="0"/>
              <a:t>Jóvenes</a:t>
            </a:r>
          </a:p>
          <a:p>
            <a:pPr lvl="1"/>
            <a:r>
              <a:rPr lang="es-ES" altLang="es-ES" sz="2400" smtClean="0"/>
              <a:t>Síntomas depresivos leves</a:t>
            </a:r>
          </a:p>
          <a:p>
            <a:pPr lvl="1"/>
            <a:r>
              <a:rPr lang="es-ES" altLang="es-ES" sz="2400" smtClean="0"/>
              <a:t>Escasa creencia de la depresión como “desequilibrio químico”</a:t>
            </a:r>
          </a:p>
          <a:p>
            <a:pPr lvl="1"/>
            <a:r>
              <a:rPr lang="es-ES" altLang="es-ES" sz="2400" smtClean="0"/>
              <a:t>Preocupaciones  a cerca de la medicación no resueltas en la primera visita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8313" y="-171450"/>
            <a:ext cx="7467600" cy="1143000"/>
          </a:xfrm>
        </p:spPr>
        <p:txBody>
          <a:bodyPr/>
          <a:lstStyle/>
          <a:p>
            <a:pPr algn="ctr">
              <a:defRPr/>
            </a:pPr>
            <a:r>
              <a:rPr lang="es-ES" sz="4000" dirty="0" smtClean="0"/>
              <a:t>Pregunta </a:t>
            </a:r>
            <a:r>
              <a:rPr lang="es-ES" sz="4000" dirty="0" smtClean="0">
                <a:sym typeface="Wingdings" pitchFamily="2" charset="2"/>
              </a:rPr>
              <a:t> habla  pregunta</a:t>
            </a:r>
            <a:endParaRPr lang="es-ES" sz="4000" dirty="0"/>
          </a:p>
        </p:txBody>
      </p:sp>
      <p:sp>
        <p:nvSpPr>
          <p:cNvPr id="3" name="2 Marcador de contenido"/>
          <p:cNvSpPr>
            <a:spLocks noGrp="1"/>
          </p:cNvSpPr>
          <p:nvPr>
            <p:ph sz="quarter" idx="1"/>
          </p:nvPr>
        </p:nvSpPr>
        <p:spPr>
          <a:xfrm>
            <a:off x="755650" y="981075"/>
            <a:ext cx="7632700" cy="4873625"/>
          </a:xfrm>
        </p:spPr>
        <p:txBody>
          <a:bodyPr/>
          <a:lstStyle/>
          <a:p>
            <a:pPr>
              <a:defRPr/>
            </a:pPr>
            <a:r>
              <a:rPr lang="es-ES" dirty="0" smtClean="0">
                <a:latin typeface="Arial Narrow" pitchFamily="34" charset="0"/>
              </a:rPr>
              <a:t>En la práctica habitual lo primero que hacemos es hablar. Sin embargo, tendríamos más éxito si:</a:t>
            </a:r>
          </a:p>
          <a:p>
            <a:pPr>
              <a:buFont typeface="Wingdings" pitchFamily="2" charset="2"/>
              <a:buNone/>
              <a:defRPr/>
            </a:pPr>
            <a:endParaRPr lang="es-ES" dirty="0" smtClean="0">
              <a:latin typeface="Arial Narrow" pitchFamily="34" charset="0"/>
            </a:endParaRPr>
          </a:p>
          <a:p>
            <a:pPr marL="823913" lvl="1" indent="-457200">
              <a:spcAft>
                <a:spcPts val="600"/>
              </a:spcAft>
              <a:buFont typeface="+mj-lt"/>
              <a:buAutoNum type="arabicPeriod"/>
              <a:defRPr/>
            </a:pPr>
            <a:r>
              <a:rPr lang="es-ES" b="1" dirty="0" smtClean="0">
                <a:latin typeface="Arial Narrow" pitchFamily="34" charset="0"/>
              </a:rPr>
              <a:t>Primero pregunte lo que ya sabe </a:t>
            </a:r>
            <a:r>
              <a:rPr lang="es-ES" dirty="0" smtClean="0">
                <a:latin typeface="Arial Narrow" pitchFamily="34" charset="0"/>
              </a:rPr>
              <a:t>el paciente sobre la depresión y los antidepresivos para descubrir la información correcta/incorrecta, la información que no tiene y las preocupaciones</a:t>
            </a:r>
          </a:p>
          <a:p>
            <a:pPr marL="823913" lvl="1" indent="-457200">
              <a:spcAft>
                <a:spcPts val="600"/>
              </a:spcAft>
              <a:buFont typeface="+mj-lt"/>
              <a:buAutoNum type="arabicPeriod"/>
              <a:defRPr/>
            </a:pPr>
            <a:r>
              <a:rPr lang="es-ES" b="1" dirty="0" smtClean="0">
                <a:latin typeface="Arial Narrow" pitchFamily="34" charset="0"/>
              </a:rPr>
              <a:t>Luego</a:t>
            </a:r>
            <a:r>
              <a:rPr lang="es-ES" dirty="0" smtClean="0">
                <a:latin typeface="Arial Narrow" pitchFamily="34" charset="0"/>
              </a:rPr>
              <a:t>, por este orden, </a:t>
            </a:r>
            <a:r>
              <a:rPr lang="es-ES" b="1" dirty="0" smtClean="0">
                <a:latin typeface="Arial Narrow" pitchFamily="34" charset="0"/>
              </a:rPr>
              <a:t>valide</a:t>
            </a:r>
            <a:r>
              <a:rPr lang="es-ES" dirty="0" smtClean="0">
                <a:latin typeface="Arial Narrow" pitchFamily="34" charset="0"/>
              </a:rPr>
              <a:t> la información correcta </a:t>
            </a:r>
            <a:r>
              <a:rPr lang="es-ES" dirty="0" smtClean="0">
                <a:latin typeface="Arial Narrow" pitchFamily="34" charset="0"/>
                <a:sym typeface="Wingdings" panose="05000000000000000000" pitchFamily="2" charset="2"/>
              </a:rPr>
              <a:t></a:t>
            </a:r>
            <a:r>
              <a:rPr lang="es-ES" dirty="0" smtClean="0">
                <a:latin typeface="Arial Narrow" pitchFamily="34" charset="0"/>
              </a:rPr>
              <a:t>muéstrese </a:t>
            </a:r>
            <a:r>
              <a:rPr lang="es-ES" b="1" dirty="0" smtClean="0">
                <a:latin typeface="Arial Narrow" pitchFamily="34" charset="0"/>
              </a:rPr>
              <a:t>empático</a:t>
            </a:r>
            <a:r>
              <a:rPr lang="es-ES" dirty="0" smtClean="0">
                <a:latin typeface="Arial Narrow" pitchFamily="34" charset="0"/>
              </a:rPr>
              <a:t> con sus preocupaciones </a:t>
            </a:r>
            <a:r>
              <a:rPr lang="es-ES" dirty="0" smtClean="0">
                <a:latin typeface="Arial Narrow" pitchFamily="34" charset="0"/>
                <a:sym typeface="Wingdings" panose="05000000000000000000" pitchFamily="2" charset="2"/>
              </a:rPr>
              <a:t></a:t>
            </a:r>
            <a:r>
              <a:rPr lang="es-ES" b="1" dirty="0" smtClean="0">
                <a:latin typeface="Arial Narrow" pitchFamily="34" charset="0"/>
              </a:rPr>
              <a:t>reconvierta</a:t>
            </a:r>
            <a:r>
              <a:rPr lang="es-ES" dirty="0" smtClean="0">
                <a:latin typeface="Arial Narrow" pitchFamily="34" charset="0"/>
              </a:rPr>
              <a:t> las incorrectas y </a:t>
            </a:r>
            <a:r>
              <a:rPr lang="es-ES" dirty="0" smtClean="0">
                <a:latin typeface="Arial Narrow" pitchFamily="34" charset="0"/>
                <a:sym typeface="Wingdings" panose="05000000000000000000" pitchFamily="2" charset="2"/>
              </a:rPr>
              <a:t></a:t>
            </a:r>
            <a:r>
              <a:rPr lang="es-ES" b="1" dirty="0" smtClean="0">
                <a:latin typeface="Arial Narrow" pitchFamily="34" charset="0"/>
              </a:rPr>
              <a:t>comunique</a:t>
            </a:r>
            <a:r>
              <a:rPr lang="es-ES" dirty="0" smtClean="0">
                <a:latin typeface="Arial Narrow" pitchFamily="34" charset="0"/>
              </a:rPr>
              <a:t> las que no tiene.</a:t>
            </a:r>
          </a:p>
          <a:p>
            <a:pPr marL="823913" lvl="1" indent="-457200">
              <a:spcAft>
                <a:spcPts val="600"/>
              </a:spcAft>
              <a:buFont typeface="+mj-lt"/>
              <a:buAutoNum type="arabicPeriod"/>
              <a:defRPr/>
            </a:pPr>
            <a:r>
              <a:rPr lang="es-ES" b="1" dirty="0" smtClean="0">
                <a:latin typeface="Arial Narrow" pitchFamily="34" charset="0"/>
              </a:rPr>
              <a:t>Por último, pregunte para confirmar </a:t>
            </a:r>
            <a:r>
              <a:rPr lang="es-ES" dirty="0" smtClean="0">
                <a:latin typeface="Arial Narrow" pitchFamily="34" charset="0"/>
              </a:rPr>
              <a:t>lo que entiende el paciente, que usted lo ha entendido  a él, y para medir los cambios en las creencias, motivaciones, actitudes o disponibilidad a tomar la medicación </a:t>
            </a:r>
          </a:p>
          <a:p>
            <a:pPr marL="823913" lvl="1" indent="-457200">
              <a:buFont typeface="Wingdings 2" pitchFamily="18" charset="2"/>
              <a:buNone/>
              <a:defRPr/>
            </a:pPr>
            <a:endParaRPr lang="es-ES" dirty="0" smtClean="0">
              <a:latin typeface="Arial Narrow" pitchFamily="34" charset="0"/>
            </a:endParaRPr>
          </a:p>
          <a:p>
            <a:pPr marL="457200" indent="-457200">
              <a:defRPr/>
            </a:pPr>
            <a:r>
              <a:rPr lang="es-ES" dirty="0" smtClean="0">
                <a:latin typeface="Arial Narrow" pitchFamily="34" charset="0"/>
              </a:rPr>
              <a:t>Utilice preferentemente preguntas abiertas</a:t>
            </a:r>
          </a:p>
          <a:p>
            <a:pPr marL="457200" indent="-457200">
              <a:buFont typeface="+mj-lt"/>
              <a:buAutoNum type="arabicPeriod"/>
              <a:defRPr/>
            </a:pP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s-ES" b="1" dirty="0" smtClean="0"/>
              <a:t>Causas organizacionales que contribuyen a las recaídas en depresión</a:t>
            </a:r>
            <a:endParaRPr lang="es-ES" b="1" dirty="0"/>
          </a:p>
        </p:txBody>
      </p:sp>
      <p:sp>
        <p:nvSpPr>
          <p:cNvPr id="23555" name="2 Marcador de contenido"/>
          <p:cNvSpPr>
            <a:spLocks noGrp="1"/>
          </p:cNvSpPr>
          <p:nvPr>
            <p:ph sz="quarter" idx="1"/>
          </p:nvPr>
        </p:nvSpPr>
        <p:spPr>
          <a:xfrm>
            <a:off x="457200" y="1600200"/>
            <a:ext cx="7467600" cy="4873625"/>
          </a:xfrm>
        </p:spPr>
        <p:txBody>
          <a:bodyPr/>
          <a:lstStyle/>
          <a:p>
            <a:r>
              <a:rPr lang="es-ES" altLang="es-ES" dirty="0" smtClean="0"/>
              <a:t>Escasa frecuencia o falta de visitas de seguimiento</a:t>
            </a:r>
          </a:p>
          <a:p>
            <a:r>
              <a:rPr lang="es-ES" altLang="es-ES" dirty="0" smtClean="0"/>
              <a:t>Ausencia de tiempo para educar y activar al paciente</a:t>
            </a:r>
          </a:p>
          <a:p>
            <a:r>
              <a:rPr lang="es-ES" altLang="es-ES" dirty="0" smtClean="0"/>
              <a:t>Total dependencia del médico (falta de implicación de enfermera, t. social, recursos comunitarios)</a:t>
            </a:r>
          </a:p>
          <a:p>
            <a:r>
              <a:rPr lang="es-ES" altLang="es-ES" dirty="0" smtClean="0"/>
              <a:t>Ausencia de monitorización de la adherencia</a:t>
            </a:r>
          </a:p>
          <a:p>
            <a:r>
              <a:rPr lang="es-ES" altLang="es-ES" dirty="0" smtClean="0"/>
              <a:t>Ausencia de monitorización de los resultados (síntomas residuales)</a:t>
            </a:r>
          </a:p>
          <a:p>
            <a:r>
              <a:rPr lang="es-ES" altLang="es-ES" dirty="0" smtClean="0"/>
              <a:t>Falta de tiempo para apoyar los cambios conductuales (ejercicio físico, actividades gratificantes, cambios interpersonales,…)</a:t>
            </a:r>
          </a:p>
          <a:p>
            <a:endParaRPr lang="es-ES" altLang="es-ES" dirty="0" smtClean="0"/>
          </a:p>
          <a:p>
            <a:endParaRPr lang="es-ES" altLang="es-ES" dirty="0" smtClean="0"/>
          </a:p>
          <a:p>
            <a:endParaRPr lang="es-ES" altLang="es-ES" dirty="0" smtClean="0"/>
          </a:p>
          <a:p>
            <a:endParaRPr lang="es-ES" altLang="es-E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2200" y="0"/>
            <a:ext cx="7467600" cy="1143000"/>
          </a:xfrm>
        </p:spPr>
        <p:txBody>
          <a:bodyPr/>
          <a:lstStyle/>
          <a:p>
            <a:pPr algn="ctr"/>
            <a:r>
              <a:rPr lang="es-ES" b="1" dirty="0" smtClean="0"/>
              <a:t>HISTORIA NATURAL DE LA DEPRESIÓN: </a:t>
            </a:r>
            <a:br>
              <a:rPr lang="es-ES" b="1" dirty="0" smtClean="0"/>
            </a:br>
            <a:r>
              <a:rPr lang="es-ES" b="1" dirty="0" smtClean="0"/>
              <a:t>Inicio </a:t>
            </a:r>
            <a:r>
              <a:rPr lang="es-ES" b="1" dirty="0" smtClean="0">
                <a:sym typeface="Wingdings" panose="05000000000000000000" pitchFamily="2" charset="2"/>
              </a:rPr>
              <a:t></a:t>
            </a:r>
            <a:r>
              <a:rPr lang="es-ES" b="1" dirty="0" smtClean="0"/>
              <a:t>recaída</a:t>
            </a:r>
            <a:r>
              <a:rPr lang="es-ES" b="1" dirty="0" smtClean="0">
                <a:sym typeface="Wingdings" panose="05000000000000000000" pitchFamily="2" charset="2"/>
              </a:rPr>
              <a:t></a:t>
            </a:r>
            <a:r>
              <a:rPr lang="es-ES" b="1" dirty="0" smtClean="0"/>
              <a:t> recuperación</a:t>
            </a:r>
            <a:r>
              <a:rPr lang="es-ES" b="1" dirty="0" smtClean="0">
                <a:sym typeface="Wingdings" panose="05000000000000000000" pitchFamily="2" charset="2"/>
              </a:rPr>
              <a:t></a:t>
            </a:r>
            <a:r>
              <a:rPr lang="es-ES" b="1" dirty="0" smtClean="0"/>
              <a:t> recurrencia</a:t>
            </a:r>
            <a:endParaRPr lang="es-ES" b="1"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01599"/>
            <a:ext cx="7228881" cy="426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619672" y="3573016"/>
            <a:ext cx="1364477" cy="30777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1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Prevención 1ª</a:t>
            </a:r>
            <a:endParaRPr lang="es-ES" sz="1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4 Rectángulo"/>
          <p:cNvSpPr/>
          <p:nvPr/>
        </p:nvSpPr>
        <p:spPr>
          <a:xfrm>
            <a:off x="2301910" y="5229200"/>
            <a:ext cx="1364477" cy="30777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1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Prevención 2ª</a:t>
            </a:r>
            <a:endParaRPr lang="es-ES" sz="1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6 Rectángulo"/>
          <p:cNvSpPr/>
          <p:nvPr/>
        </p:nvSpPr>
        <p:spPr>
          <a:xfrm rot="16200000">
            <a:off x="6779954" y="4364917"/>
            <a:ext cx="1364477" cy="30777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1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Prevención 3ª</a:t>
            </a:r>
            <a:endParaRPr lang="es-ES" sz="1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7 Rectángulo"/>
          <p:cNvSpPr/>
          <p:nvPr/>
        </p:nvSpPr>
        <p:spPr>
          <a:xfrm>
            <a:off x="3419872" y="2060848"/>
            <a:ext cx="1364477" cy="30777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1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Prevención 4ª</a:t>
            </a:r>
            <a:endParaRPr lang="es-ES" sz="1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896561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0"/>
            <a:ext cx="7467600" cy="1143000"/>
          </a:xfrm>
        </p:spPr>
        <p:txBody>
          <a:bodyPr/>
          <a:lstStyle/>
          <a:p>
            <a:pPr algn="ctr">
              <a:defRPr/>
            </a:pPr>
            <a:r>
              <a:rPr lang="es-ES" b="1" dirty="0" smtClean="0"/>
              <a:t>El problema de las recurrencias en depresión</a:t>
            </a:r>
            <a:endParaRPr lang="es-ES" b="1" dirty="0"/>
          </a:p>
        </p:txBody>
      </p:sp>
      <p:sp>
        <p:nvSpPr>
          <p:cNvPr id="9219" name="2 Marcador de contenido"/>
          <p:cNvSpPr>
            <a:spLocks noGrp="1"/>
          </p:cNvSpPr>
          <p:nvPr>
            <p:ph sz="quarter" idx="1"/>
          </p:nvPr>
        </p:nvSpPr>
        <p:spPr>
          <a:xfrm>
            <a:off x="457200" y="1600200"/>
            <a:ext cx="7467600" cy="4873625"/>
          </a:xfrm>
        </p:spPr>
        <p:txBody>
          <a:bodyPr/>
          <a:lstStyle/>
          <a:p>
            <a:pPr>
              <a:spcAft>
                <a:spcPts val="1200"/>
              </a:spcAft>
            </a:pPr>
            <a:r>
              <a:rPr lang="es-ES" altLang="es-ES" sz="2800" dirty="0" smtClean="0"/>
              <a:t>Un episodio depresivo mayor dura una media de 6 meses y en el 20% de los casos dura más de dos años. </a:t>
            </a:r>
          </a:p>
          <a:p>
            <a:pPr>
              <a:spcAft>
                <a:spcPts val="1200"/>
              </a:spcAft>
            </a:pPr>
            <a:r>
              <a:rPr lang="es-ES" altLang="es-ES" sz="2800" dirty="0" smtClean="0"/>
              <a:t>Después de un primer episodio de depresión mayor, hay un 60% de probabilidades de recurrir con un nuevo episodio a los 5 años.</a:t>
            </a:r>
          </a:p>
          <a:p>
            <a:pPr>
              <a:spcAft>
                <a:spcPts val="1200"/>
              </a:spcAft>
            </a:pPr>
            <a:r>
              <a:rPr lang="es-ES" altLang="es-ES" sz="2800" dirty="0" smtClean="0"/>
              <a:t>Si se trata de un segundo episodio, la probabilidad de recurrir sube al 70-80%</a:t>
            </a:r>
          </a:p>
          <a:p>
            <a:pPr>
              <a:spcAft>
                <a:spcPts val="1200"/>
              </a:spcAft>
            </a:pPr>
            <a:r>
              <a:rPr lang="es-ES" altLang="es-ES" sz="2800" dirty="0" smtClean="0"/>
              <a:t>Si es el tercer episodio supera el 80%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39552" y="116632"/>
            <a:ext cx="7467600" cy="1143000"/>
          </a:xfrm>
        </p:spPr>
        <p:txBody>
          <a:bodyPr/>
          <a:lstStyle/>
          <a:p>
            <a:pPr algn="ctr"/>
            <a:r>
              <a:rPr lang="es-ES" b="1" dirty="0" smtClean="0"/>
              <a:t>Factores pronósticos para las recaídas-recurrencias en depresión</a:t>
            </a:r>
            <a:endParaRPr lang="es-ES" b="1" dirty="0"/>
          </a:p>
        </p:txBody>
      </p:sp>
      <p:sp>
        <p:nvSpPr>
          <p:cNvPr id="6" name="5 Marcador de contenido"/>
          <p:cNvSpPr>
            <a:spLocks noGrp="1"/>
          </p:cNvSpPr>
          <p:nvPr>
            <p:ph sz="quarter" idx="1"/>
          </p:nvPr>
        </p:nvSpPr>
        <p:spPr>
          <a:xfrm>
            <a:off x="539552" y="1471478"/>
            <a:ext cx="7467600" cy="4873752"/>
          </a:xfrm>
        </p:spPr>
        <p:txBody>
          <a:bodyPr/>
          <a:lstStyle/>
          <a:p>
            <a:r>
              <a:rPr lang="es-ES" dirty="0" smtClean="0"/>
              <a:t>Evidencia contrastada</a:t>
            </a:r>
          </a:p>
          <a:p>
            <a:pPr lvl="1"/>
            <a:r>
              <a:rPr lang="es-ES" b="1" dirty="0" smtClean="0"/>
              <a:t>Persistencia de síntomas residuales</a:t>
            </a:r>
          </a:p>
          <a:p>
            <a:pPr lvl="1"/>
            <a:r>
              <a:rPr lang="es-ES" b="1" dirty="0" smtClean="0"/>
              <a:t>Historia de maltrato-abusos en la infancia</a:t>
            </a:r>
          </a:p>
          <a:p>
            <a:pPr lvl="1"/>
            <a:r>
              <a:rPr lang="es-ES" b="1" dirty="0" smtClean="0"/>
              <a:t>Antecedente de algún episodio depresivo previo</a:t>
            </a:r>
          </a:p>
          <a:p>
            <a:pPr lvl="1"/>
            <a:r>
              <a:rPr lang="es-ES" b="1" dirty="0" smtClean="0"/>
              <a:t>Comorbilidad de trastornos de ansiedad</a:t>
            </a:r>
          </a:p>
          <a:p>
            <a:pPr lvl="1"/>
            <a:r>
              <a:rPr lang="es-ES" b="1" dirty="0" err="1" smtClean="0"/>
              <a:t>Rumiación</a:t>
            </a:r>
            <a:r>
              <a:rPr lang="es-ES" b="1" dirty="0" smtClean="0"/>
              <a:t> (bucles </a:t>
            </a:r>
            <a:r>
              <a:rPr lang="es-ES" b="1" dirty="0" smtClean="0">
                <a:sym typeface="Wingdings" panose="05000000000000000000" pitchFamily="2" charset="2"/>
              </a:rPr>
              <a:t>pensamientos obsesivos)</a:t>
            </a:r>
          </a:p>
          <a:p>
            <a:pPr marL="366713" lvl="1" indent="0">
              <a:buNone/>
            </a:pPr>
            <a:endParaRPr lang="es-ES" b="1" dirty="0" smtClean="0"/>
          </a:p>
          <a:p>
            <a:r>
              <a:rPr lang="es-ES" dirty="0" smtClean="0"/>
              <a:t>Evidencias potenciales</a:t>
            </a:r>
          </a:p>
          <a:p>
            <a:pPr lvl="1"/>
            <a:r>
              <a:rPr lang="es-ES" sz="1600" dirty="0" smtClean="0"/>
              <a:t>Edad temprana del inicio del primer episodio depresivo</a:t>
            </a:r>
          </a:p>
          <a:p>
            <a:pPr lvl="1"/>
            <a:r>
              <a:rPr lang="es-ES" sz="1600" dirty="0" smtClean="0"/>
              <a:t>Mayor </a:t>
            </a:r>
            <a:r>
              <a:rPr lang="es-ES" sz="1600" dirty="0" smtClean="0"/>
              <a:t>‘</a:t>
            </a:r>
            <a:r>
              <a:rPr lang="es-ES" sz="1600" dirty="0" err="1" smtClean="0"/>
              <a:t>neuroticismo</a:t>
            </a:r>
            <a:r>
              <a:rPr lang="es-ES" sz="1600" dirty="0" smtClean="0"/>
              <a:t>’</a:t>
            </a:r>
            <a:endParaRPr lang="es-ES" sz="1600" dirty="0" smtClean="0"/>
          </a:p>
          <a:p>
            <a:pPr lvl="1"/>
            <a:r>
              <a:rPr lang="es-ES" sz="1600" dirty="0" smtClean="0"/>
              <a:t>Mayor severidad y duración del episodio depresivo</a:t>
            </a:r>
          </a:p>
          <a:p>
            <a:pPr lvl="1"/>
            <a:r>
              <a:rPr lang="es-ES" sz="1600" dirty="0" smtClean="0"/>
              <a:t>Estrés interpersonal</a:t>
            </a:r>
          </a:p>
          <a:p>
            <a:pPr lvl="1"/>
            <a:r>
              <a:rPr lang="es-ES" sz="1600" dirty="0" smtClean="0"/>
              <a:t>Alteración del sueño REM</a:t>
            </a:r>
          </a:p>
          <a:p>
            <a:pPr lvl="1"/>
            <a:endParaRPr lang="es-ES" dirty="0"/>
          </a:p>
        </p:txBody>
      </p:sp>
      <p:sp>
        <p:nvSpPr>
          <p:cNvPr id="7" name="6 Rectángulo"/>
          <p:cNvSpPr/>
          <p:nvPr/>
        </p:nvSpPr>
        <p:spPr>
          <a:xfrm>
            <a:off x="380916" y="6309320"/>
            <a:ext cx="8352928" cy="461665"/>
          </a:xfrm>
          <a:prstGeom prst="rect">
            <a:avLst/>
          </a:prstGeom>
        </p:spPr>
        <p:txBody>
          <a:bodyPr wrap="square">
            <a:spAutoFit/>
          </a:bodyPr>
          <a:lstStyle/>
          <a:p>
            <a:r>
              <a:rPr lang="en-US" sz="1200" i="1" dirty="0" err="1" smtClean="0"/>
              <a:t>Buckman</a:t>
            </a:r>
            <a:r>
              <a:rPr lang="en-US" sz="1200" i="1" dirty="0" smtClean="0"/>
              <a:t> JEJ et al. Risk </a:t>
            </a:r>
            <a:r>
              <a:rPr lang="en-US" sz="1200" i="1" dirty="0"/>
              <a:t>factors for relapse and recurrence of depression in adults and how they operate: A four-phase systematic review and </a:t>
            </a:r>
            <a:r>
              <a:rPr lang="en-US" sz="1200" i="1" dirty="0" smtClean="0"/>
              <a:t>meta-synthesis. </a:t>
            </a:r>
            <a:r>
              <a:rPr lang="fr-FR" sz="1200" i="1" dirty="0" smtClean="0"/>
              <a:t>Clin </a:t>
            </a:r>
            <a:r>
              <a:rPr lang="fr-FR" sz="1200" i="1" dirty="0" err="1"/>
              <a:t>Psychol</a:t>
            </a:r>
            <a:r>
              <a:rPr lang="fr-FR" sz="1200" i="1" dirty="0"/>
              <a:t> </a:t>
            </a:r>
            <a:r>
              <a:rPr lang="fr-FR" sz="1200" i="1" dirty="0" err="1"/>
              <a:t>Rev</a:t>
            </a:r>
            <a:r>
              <a:rPr lang="fr-FR" sz="1200" i="1" dirty="0"/>
              <a:t>. </a:t>
            </a:r>
            <a:r>
              <a:rPr lang="fr-FR" sz="1200" i="1" dirty="0" smtClean="0"/>
              <a:t>2018;64:13–38</a:t>
            </a:r>
            <a:r>
              <a:rPr lang="fr-FR" sz="1200" i="1" dirty="0"/>
              <a:t>.</a:t>
            </a:r>
            <a:endParaRPr lang="es-ES" sz="1200" i="1" dirty="0"/>
          </a:p>
        </p:txBody>
      </p:sp>
    </p:spTree>
    <p:extLst>
      <p:ext uri="{BB962C8B-B14F-4D97-AF65-F5344CB8AC3E}">
        <p14:creationId xmlns:p14="http://schemas.microsoft.com/office/powerpoint/2010/main" val="2050357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850" y="0"/>
            <a:ext cx="8424614" cy="1143000"/>
          </a:xfrm>
        </p:spPr>
        <p:txBody>
          <a:bodyPr>
            <a:noAutofit/>
          </a:bodyPr>
          <a:lstStyle/>
          <a:p>
            <a:pPr>
              <a:defRPr/>
            </a:pPr>
            <a:r>
              <a:rPr lang="es-ES" sz="3600" b="1" dirty="0" smtClean="0"/>
              <a:t>LA PRINCIPAL CAUSA DE RECAIDA EN AP:</a:t>
            </a:r>
            <a:br>
              <a:rPr lang="es-ES" sz="3600" b="1" dirty="0" smtClean="0"/>
            </a:br>
            <a:r>
              <a:rPr lang="es-ES" sz="3600" b="1" dirty="0" smtClean="0"/>
              <a:t>la NO adherencia a los antidepresivos</a:t>
            </a:r>
            <a:endParaRPr lang="es-ES" sz="3600" b="1" dirty="0"/>
          </a:p>
        </p:txBody>
      </p:sp>
      <p:sp>
        <p:nvSpPr>
          <p:cNvPr id="10243" name="2 Marcador de contenido"/>
          <p:cNvSpPr>
            <a:spLocks noGrp="1"/>
          </p:cNvSpPr>
          <p:nvPr>
            <p:ph sz="quarter" idx="1"/>
          </p:nvPr>
        </p:nvSpPr>
        <p:spPr>
          <a:xfrm>
            <a:off x="457200" y="1600200"/>
            <a:ext cx="7467600" cy="4873625"/>
          </a:xfrm>
        </p:spPr>
        <p:txBody>
          <a:bodyPr/>
          <a:lstStyle/>
          <a:p>
            <a:pPr>
              <a:spcAft>
                <a:spcPts val="1200"/>
              </a:spcAft>
            </a:pPr>
            <a:r>
              <a:rPr lang="es-ES" altLang="es-ES" b="1" dirty="0" smtClean="0"/>
              <a:t>La falta de adherencia a los antidepresivos es la regla </a:t>
            </a:r>
            <a:r>
              <a:rPr lang="es-ES" altLang="es-ES" dirty="0" smtClean="0"/>
              <a:t>más que la excepción: &lt; 50% los toman a los 3 meses</a:t>
            </a:r>
          </a:p>
          <a:p>
            <a:pPr>
              <a:spcAft>
                <a:spcPts val="1200"/>
              </a:spcAft>
            </a:pPr>
            <a:r>
              <a:rPr lang="es-ES" altLang="es-ES" dirty="0" smtClean="0"/>
              <a:t>Más del 30% de los pacientes que abandonan el tratamiento lo hacen en las primeras semanas</a:t>
            </a:r>
          </a:p>
          <a:p>
            <a:pPr>
              <a:spcAft>
                <a:spcPts val="1200"/>
              </a:spcAft>
            </a:pPr>
            <a:r>
              <a:rPr lang="es-ES" altLang="es-ES" dirty="0" smtClean="0"/>
              <a:t>Las variables de los pacientes que se asociaron a un mayor abandono fueron:</a:t>
            </a:r>
          </a:p>
          <a:p>
            <a:pPr lvl="2"/>
            <a:r>
              <a:rPr lang="es-ES" altLang="es-ES" dirty="0" smtClean="0"/>
              <a:t>Varones</a:t>
            </a:r>
          </a:p>
          <a:p>
            <a:pPr lvl="2"/>
            <a:r>
              <a:rPr lang="es-ES" altLang="es-ES" dirty="0" smtClean="0"/>
              <a:t>Jóvenes</a:t>
            </a:r>
          </a:p>
          <a:p>
            <a:pPr lvl="2"/>
            <a:r>
              <a:rPr lang="es-ES" altLang="es-ES" dirty="0" smtClean="0"/>
              <a:t>Menor nivel cultural</a:t>
            </a:r>
          </a:p>
          <a:p>
            <a:pPr lvl="2"/>
            <a:r>
              <a:rPr lang="es-ES" altLang="es-ES" dirty="0" smtClean="0"/>
              <a:t>El primer episodio depresivo</a:t>
            </a:r>
          </a:p>
        </p:txBody>
      </p:sp>
      <p:sp>
        <p:nvSpPr>
          <p:cNvPr id="3" name="2 CuadroTexto"/>
          <p:cNvSpPr txBox="1"/>
          <p:nvPr/>
        </p:nvSpPr>
        <p:spPr>
          <a:xfrm>
            <a:off x="539552" y="6237312"/>
            <a:ext cx="7056784" cy="461665"/>
          </a:xfrm>
          <a:prstGeom prst="rect">
            <a:avLst/>
          </a:prstGeom>
          <a:noFill/>
        </p:spPr>
        <p:txBody>
          <a:bodyPr wrap="square" rtlCol="0">
            <a:spAutoFit/>
          </a:bodyPr>
          <a:lstStyle/>
          <a:p>
            <a:r>
              <a:rPr lang="en-US" sz="1200" i="1" dirty="0" smtClean="0"/>
              <a:t>Gili M, et al. Interventions </a:t>
            </a:r>
            <a:r>
              <a:rPr lang="en-US" sz="1200" i="1" dirty="0"/>
              <a:t>for preventing relapse or recurrence of depression in primary health care settings: A systematic review</a:t>
            </a:r>
            <a:r>
              <a:rPr lang="en-US" sz="1200" i="1" dirty="0" smtClean="0"/>
              <a:t>. </a:t>
            </a:r>
            <a:r>
              <a:rPr lang="es-ES" sz="1200" i="1" dirty="0" err="1"/>
              <a:t>Prev</a:t>
            </a:r>
            <a:r>
              <a:rPr lang="es-ES" sz="1200" i="1" dirty="0"/>
              <a:t> Med. </a:t>
            </a:r>
            <a:r>
              <a:rPr lang="es-ES" sz="1200" i="1" dirty="0" smtClean="0"/>
              <a:t>2015;76 </a:t>
            </a:r>
            <a:r>
              <a:rPr lang="es-ES" sz="1200" i="1" dirty="0"/>
              <a:t>Suppl:S16-21.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39750" y="0"/>
            <a:ext cx="8291513" cy="1143000"/>
          </a:xfrm>
        </p:spPr>
        <p:txBody>
          <a:bodyPr>
            <a:noAutofit/>
          </a:bodyPr>
          <a:lstStyle/>
          <a:p>
            <a:pPr>
              <a:defRPr/>
            </a:pPr>
            <a:r>
              <a:rPr lang="es-ES" sz="4000" b="1" dirty="0" smtClean="0"/>
              <a:t>4 pasos para detectar la no adherencia</a:t>
            </a:r>
            <a:endParaRPr lang="es-ES" sz="4000" b="1" dirty="0"/>
          </a:p>
        </p:txBody>
      </p:sp>
      <p:sp>
        <p:nvSpPr>
          <p:cNvPr id="11267" name="5 Marcador de contenido"/>
          <p:cNvSpPr>
            <a:spLocks noGrp="1"/>
          </p:cNvSpPr>
          <p:nvPr>
            <p:ph sz="quarter" idx="1"/>
          </p:nvPr>
        </p:nvSpPr>
        <p:spPr>
          <a:xfrm>
            <a:off x="468313" y="1557338"/>
            <a:ext cx="7467600" cy="4873625"/>
          </a:xfrm>
        </p:spPr>
        <p:txBody>
          <a:bodyPr/>
          <a:lstStyle/>
          <a:p>
            <a:pPr marL="457200" indent="-457200">
              <a:buFont typeface="Calibri" pitchFamily="34" charset="0"/>
              <a:buAutoNum type="arabicPeriod"/>
            </a:pPr>
            <a:r>
              <a:rPr lang="es-ES" altLang="es-ES" b="1" dirty="0" smtClean="0">
                <a:solidFill>
                  <a:srgbClr val="0070C0"/>
                </a:solidFill>
              </a:rPr>
              <a:t>Haga una pregunta abierta: </a:t>
            </a:r>
            <a:r>
              <a:rPr lang="es-ES" altLang="es-ES" sz="2000" dirty="0" smtClean="0"/>
              <a:t>“¿cuénteme como está tomando la medicación de la depresión?”</a:t>
            </a:r>
          </a:p>
          <a:p>
            <a:pPr marL="457200" indent="-457200">
              <a:buFont typeface="Calibri" pitchFamily="34" charset="0"/>
              <a:buAutoNum type="arabicPeriod"/>
            </a:pPr>
            <a:r>
              <a:rPr lang="es-ES" altLang="es-ES" b="1" dirty="0" smtClean="0">
                <a:solidFill>
                  <a:srgbClr val="0070C0"/>
                </a:solidFill>
              </a:rPr>
              <a:t>Normalice la NO adherencia: </a:t>
            </a:r>
            <a:r>
              <a:rPr lang="es-ES" altLang="es-ES" sz="2000" dirty="0" smtClean="0"/>
              <a:t>“Es normal o frecuente que la medicación de la depresión produzca algunos efectos secundarios, otras veces no se mejora todo lo rápido que nos gustaría. Ambas cosas puede hacer difícil que se siga tomando las pastillas, …¿Qué opina sobre esto?” </a:t>
            </a:r>
          </a:p>
          <a:p>
            <a:pPr marL="457200" indent="-457200">
              <a:buFont typeface="Calibri" pitchFamily="34" charset="0"/>
              <a:buAutoNum type="arabicPeriod"/>
            </a:pPr>
            <a:r>
              <a:rPr lang="es-ES" altLang="es-ES" b="1" dirty="0" smtClean="0">
                <a:solidFill>
                  <a:srgbClr val="0070C0"/>
                </a:solidFill>
              </a:rPr>
              <a:t>Comparta la toma de decisiones: </a:t>
            </a:r>
            <a:r>
              <a:rPr lang="es-ES" altLang="es-ES" sz="2000" dirty="0" err="1" smtClean="0"/>
              <a:t>P.e</a:t>
            </a:r>
            <a:r>
              <a:rPr lang="es-ES" altLang="es-ES" sz="2000" dirty="0" smtClean="0"/>
              <a:t>. paciente con síntomas depresivos residuales</a:t>
            </a:r>
            <a:r>
              <a:rPr lang="es-ES" altLang="es-ES" sz="2000" b="1" dirty="0" smtClean="0"/>
              <a:t>, </a:t>
            </a:r>
            <a:r>
              <a:rPr lang="es-ES" altLang="es-ES" sz="2000" dirty="0" smtClean="0"/>
              <a:t>“Tenemos que dar soluciones, usted todavía no está del todo bien de la depresión y por tanto deberíamos aumentar la dosis de la medicación, pero antes me gustaría conocer su opinión sobre este tema”</a:t>
            </a:r>
          </a:p>
          <a:p>
            <a:pPr marL="457200" indent="-457200">
              <a:buFont typeface="Calibri" pitchFamily="34" charset="0"/>
              <a:buAutoNum type="arabicPeriod"/>
            </a:pPr>
            <a:r>
              <a:rPr lang="es-ES" altLang="es-ES" b="1" dirty="0" smtClean="0">
                <a:solidFill>
                  <a:srgbClr val="0070C0"/>
                </a:solidFill>
              </a:rPr>
              <a:t>Cómo último paso, pregunte directamente: </a:t>
            </a:r>
            <a:r>
              <a:rPr lang="es-ES" altLang="es-ES" sz="2000" dirty="0" smtClean="0"/>
              <a:t>“¿Se le ha olvidado de tomar alguna pastilla?”</a:t>
            </a:r>
          </a:p>
          <a:p>
            <a:pPr marL="457200" indent="-457200">
              <a:buFont typeface="Calibri" pitchFamily="34" charset="0"/>
              <a:buAutoNum type="arabicPeriod"/>
            </a:pPr>
            <a:endParaRPr lang="es-ES" altLang="es-E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650" y="115888"/>
            <a:ext cx="7467600" cy="1143000"/>
          </a:xfrm>
        </p:spPr>
        <p:txBody>
          <a:bodyPr/>
          <a:lstStyle/>
          <a:p>
            <a:pPr>
              <a:defRPr/>
            </a:pPr>
            <a:r>
              <a:rPr lang="es-ES" sz="3200" b="1" dirty="0" smtClean="0"/>
              <a:t>Mejorar la adherencia a los antidepresivos</a:t>
            </a:r>
            <a:endParaRPr lang="es-ES" dirty="0"/>
          </a:p>
        </p:txBody>
      </p:sp>
      <p:sp>
        <p:nvSpPr>
          <p:cNvPr id="3" name="2 Marcador de contenido"/>
          <p:cNvSpPr>
            <a:spLocks noGrp="1"/>
          </p:cNvSpPr>
          <p:nvPr>
            <p:ph sz="quarter" idx="1"/>
          </p:nvPr>
        </p:nvSpPr>
        <p:spPr>
          <a:xfrm>
            <a:off x="457200" y="1600200"/>
            <a:ext cx="7467600" cy="4873625"/>
          </a:xfrm>
        </p:spPr>
        <p:txBody>
          <a:bodyPr/>
          <a:lstStyle/>
          <a:p>
            <a:pPr>
              <a:spcAft>
                <a:spcPts val="1200"/>
              </a:spcAft>
              <a:defRPr/>
            </a:pPr>
            <a:r>
              <a:rPr lang="es-ES" dirty="0" smtClean="0"/>
              <a:t>Los efectos secundarios de los antidepresivos es causa de abandono, pero </a:t>
            </a:r>
            <a:r>
              <a:rPr lang="es-ES" b="1" u="sng" dirty="0" smtClean="0"/>
              <a:t>tiene mucha mayor importancia la persistencia de síntomas residuales</a:t>
            </a:r>
          </a:p>
          <a:p>
            <a:pPr>
              <a:spcAft>
                <a:spcPts val="1200"/>
              </a:spcAft>
              <a:defRPr/>
            </a:pPr>
            <a:r>
              <a:rPr lang="es-ES" dirty="0" smtClean="0"/>
              <a:t>Si un paciente tiene síntomas residuales hay que hacerse 3 preguntas:</a:t>
            </a:r>
          </a:p>
          <a:p>
            <a:pPr marL="1098550" lvl="2" indent="-457200">
              <a:buFont typeface="+mj-lt"/>
              <a:buAutoNum type="arabicPeriod"/>
              <a:defRPr/>
            </a:pPr>
            <a:r>
              <a:rPr lang="es-ES" dirty="0" smtClean="0"/>
              <a:t>¿Se encuentra el paciente bien?</a:t>
            </a:r>
          </a:p>
          <a:p>
            <a:pPr marL="1098550" lvl="2" indent="-457200">
              <a:buFont typeface="+mj-lt"/>
              <a:buAutoNum type="arabicPeriod"/>
              <a:defRPr/>
            </a:pPr>
            <a:r>
              <a:rPr lang="es-ES" dirty="0" smtClean="0"/>
              <a:t>¿Está tomando la dosis máxima permitida para tal antidepresivo?</a:t>
            </a:r>
          </a:p>
          <a:p>
            <a:pPr marL="1098550" lvl="2" indent="-457200">
              <a:buFont typeface="+mj-lt"/>
              <a:buAutoNum type="arabicPeriod"/>
              <a:defRPr/>
            </a:pPr>
            <a:r>
              <a:rPr lang="es-ES" dirty="0" smtClean="0"/>
              <a:t>¿La dosis actual le produce efectos secundarios limitantes?</a:t>
            </a:r>
          </a:p>
          <a:p>
            <a:pPr marL="1371600" lvl="3" indent="-457200">
              <a:buFont typeface="Wingdings" pitchFamily="2" charset="2"/>
              <a:buNone/>
              <a:defRPr/>
            </a:pPr>
            <a:endParaRPr lang="es-ES" dirty="0" smtClean="0"/>
          </a:p>
          <a:p>
            <a:pPr marL="457200" indent="-457200">
              <a:defRPr/>
            </a:pPr>
            <a:r>
              <a:rPr lang="es-ES" dirty="0" smtClean="0"/>
              <a:t>Si la respuesta a las 3 preguntas es NO</a:t>
            </a:r>
            <a:r>
              <a:rPr lang="es-ES" dirty="0" smtClean="0">
                <a:sym typeface="Wingdings" pitchFamily="2" charset="2"/>
              </a:rPr>
              <a:t> Aumentar la dosis</a:t>
            </a:r>
            <a:endParaRPr lang="es-ES" dirty="0" smtClean="0"/>
          </a:p>
          <a:p>
            <a:pPr>
              <a:defRPr/>
            </a:pP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0"/>
            <a:ext cx="7467600" cy="1143000"/>
          </a:xfrm>
        </p:spPr>
        <p:txBody>
          <a:bodyPr/>
          <a:lstStyle/>
          <a:p>
            <a:pPr algn="ctr">
              <a:defRPr/>
            </a:pPr>
            <a:r>
              <a:rPr lang="es-ES" b="1" dirty="0" smtClean="0"/>
              <a:t>Decisiones en el tratamiento antidepresivo</a:t>
            </a:r>
            <a:endParaRPr lang="es-ES" b="1" dirty="0"/>
          </a:p>
        </p:txBody>
      </p:sp>
      <p:sp>
        <p:nvSpPr>
          <p:cNvPr id="13315" name="2 Marcador de contenido"/>
          <p:cNvSpPr>
            <a:spLocks noGrp="1"/>
          </p:cNvSpPr>
          <p:nvPr>
            <p:ph sz="quarter" idx="1"/>
          </p:nvPr>
        </p:nvSpPr>
        <p:spPr>
          <a:xfrm>
            <a:off x="457200" y="1600200"/>
            <a:ext cx="7467600" cy="4873625"/>
          </a:xfrm>
        </p:spPr>
        <p:txBody>
          <a:bodyPr/>
          <a:lstStyle/>
          <a:p>
            <a:pPr lvl="1">
              <a:spcAft>
                <a:spcPts val="1200"/>
              </a:spcAft>
            </a:pPr>
            <a:r>
              <a:rPr lang="es-ES" altLang="es-ES" b="1" dirty="0" smtClean="0">
                <a:solidFill>
                  <a:srgbClr val="C00000"/>
                </a:solidFill>
                <a:latin typeface="Arial Narrow" pitchFamily="34" charset="0"/>
              </a:rPr>
              <a:t>No hay remisión</a:t>
            </a:r>
          </a:p>
          <a:p>
            <a:pPr lvl="2">
              <a:spcAft>
                <a:spcPts val="1200"/>
              </a:spcAft>
            </a:pPr>
            <a:r>
              <a:rPr lang="es-ES" altLang="es-ES" sz="2000" dirty="0" smtClean="0">
                <a:latin typeface="Arial Narrow" pitchFamily="34" charset="0"/>
              </a:rPr>
              <a:t>Si </a:t>
            </a:r>
            <a:r>
              <a:rPr lang="es-ES" altLang="es-ES" sz="2000" b="1" dirty="0" smtClean="0">
                <a:latin typeface="Arial Narrow" pitchFamily="34" charset="0"/>
              </a:rPr>
              <a:t>a las 4-6 semanas </a:t>
            </a:r>
            <a:r>
              <a:rPr lang="es-ES" altLang="es-ES" sz="2000" dirty="0" smtClean="0">
                <a:latin typeface="Arial Narrow" pitchFamily="34" charset="0"/>
              </a:rPr>
              <a:t>del tratamiento no hay respuesta o es sólo parcial, </a:t>
            </a:r>
            <a:r>
              <a:rPr lang="es-ES" altLang="es-ES" sz="2000" u="sng" dirty="0" smtClean="0">
                <a:latin typeface="Arial Narrow" pitchFamily="34" charset="0"/>
              </a:rPr>
              <a:t>aumentar la dosis</a:t>
            </a:r>
            <a:r>
              <a:rPr lang="es-ES" altLang="es-ES" sz="2000" dirty="0" smtClean="0">
                <a:latin typeface="Arial Narrow" pitchFamily="34" charset="0"/>
              </a:rPr>
              <a:t>, siempre que se toleren los efectos secundarios</a:t>
            </a:r>
          </a:p>
          <a:p>
            <a:pPr lvl="2">
              <a:spcAft>
                <a:spcPts val="1200"/>
              </a:spcAft>
            </a:pPr>
            <a:r>
              <a:rPr lang="es-ES" altLang="es-ES" sz="2000" dirty="0" smtClean="0">
                <a:latin typeface="Arial Narrow" pitchFamily="34" charset="0"/>
              </a:rPr>
              <a:t>Si </a:t>
            </a:r>
            <a:r>
              <a:rPr lang="es-ES" altLang="es-ES" sz="2000" b="1" dirty="0" smtClean="0">
                <a:latin typeface="Arial Narrow" pitchFamily="34" charset="0"/>
              </a:rPr>
              <a:t>a las 6-8 semanas</a:t>
            </a:r>
            <a:r>
              <a:rPr lang="es-ES" altLang="es-ES" sz="2000" dirty="0" smtClean="0">
                <a:latin typeface="Arial Narrow" pitchFamily="34" charset="0"/>
              </a:rPr>
              <a:t>, a pesar de haber aumentado la dosis, no hay respuesta o es sólo parcial, </a:t>
            </a:r>
            <a:r>
              <a:rPr lang="es-ES" altLang="es-ES" sz="2000" u="sng" dirty="0" smtClean="0">
                <a:latin typeface="Arial Narrow" pitchFamily="34" charset="0"/>
              </a:rPr>
              <a:t>cambiar</a:t>
            </a:r>
            <a:r>
              <a:rPr lang="es-ES" altLang="es-ES" sz="2000" dirty="0" smtClean="0">
                <a:latin typeface="Arial Narrow" pitchFamily="34" charset="0"/>
              </a:rPr>
              <a:t> de ISRS </a:t>
            </a:r>
            <a:r>
              <a:rPr lang="es-ES" altLang="es-ES" sz="2000" u="sng" dirty="0" smtClean="0">
                <a:latin typeface="Arial Narrow" pitchFamily="34" charset="0"/>
              </a:rPr>
              <a:t>o asociar</a:t>
            </a:r>
            <a:r>
              <a:rPr lang="es-ES" altLang="es-ES" sz="2000" dirty="0" smtClean="0">
                <a:latin typeface="Arial Narrow" pitchFamily="34" charset="0"/>
              </a:rPr>
              <a:t> otro de perfil diferente. </a:t>
            </a:r>
          </a:p>
          <a:p>
            <a:pPr lvl="1"/>
            <a:r>
              <a:rPr lang="es-ES" altLang="es-ES" b="1" dirty="0" smtClean="0">
                <a:solidFill>
                  <a:srgbClr val="0070C0"/>
                </a:solidFill>
                <a:latin typeface="Arial Narrow" pitchFamily="34" charset="0"/>
              </a:rPr>
              <a:t>Sí </a:t>
            </a:r>
            <a:r>
              <a:rPr lang="es-ES" altLang="es-ES" b="1" dirty="0" smtClean="0">
                <a:solidFill>
                  <a:srgbClr val="0070C0"/>
                </a:solidFill>
                <a:latin typeface="Arial Narrow" pitchFamily="34" charset="0"/>
              </a:rPr>
              <a:t>hay remisión </a:t>
            </a:r>
          </a:p>
          <a:p>
            <a:pPr lvl="2"/>
            <a:r>
              <a:rPr lang="es-ES" altLang="es-ES" sz="2000" dirty="0" smtClean="0">
                <a:latin typeface="Arial Narrow" pitchFamily="34" charset="0"/>
              </a:rPr>
              <a:t>mantener </a:t>
            </a:r>
            <a:r>
              <a:rPr lang="es-ES" altLang="es-ES" sz="2000" u="sng" dirty="0" smtClean="0">
                <a:latin typeface="Arial Narrow" pitchFamily="34" charset="0"/>
              </a:rPr>
              <a:t>6-12 meses </a:t>
            </a:r>
            <a:r>
              <a:rPr lang="es-ES" altLang="es-ES" sz="2000" dirty="0" smtClean="0">
                <a:latin typeface="Arial Narrow" pitchFamily="34" charset="0"/>
              </a:rPr>
              <a:t>en el primer episodio</a:t>
            </a:r>
          </a:p>
          <a:p>
            <a:pPr lvl="2"/>
            <a:r>
              <a:rPr lang="es-ES" altLang="es-ES" sz="2000" u="sng" dirty="0" smtClean="0">
                <a:latin typeface="Arial Narrow" pitchFamily="34" charset="0"/>
              </a:rPr>
              <a:t>2-3 años </a:t>
            </a:r>
            <a:r>
              <a:rPr lang="es-ES" altLang="es-ES" sz="2000" dirty="0" smtClean="0">
                <a:latin typeface="Arial Narrow" pitchFamily="34" charset="0"/>
              </a:rPr>
              <a:t>en el segundo episodio</a:t>
            </a:r>
          </a:p>
          <a:p>
            <a:pPr lvl="2"/>
            <a:r>
              <a:rPr lang="es-ES" altLang="es-ES" sz="2000" dirty="0" smtClean="0">
                <a:latin typeface="Arial Narrow" pitchFamily="34" charset="0"/>
              </a:rPr>
              <a:t>De forma </a:t>
            </a:r>
            <a:r>
              <a:rPr lang="es-ES" altLang="es-ES" sz="2000" u="sng" dirty="0" smtClean="0">
                <a:latin typeface="Arial Narrow" pitchFamily="34" charset="0"/>
              </a:rPr>
              <a:t>indefinida</a:t>
            </a:r>
            <a:r>
              <a:rPr lang="es-ES" altLang="es-ES" sz="2000" dirty="0" smtClean="0">
                <a:latin typeface="Arial Narrow" pitchFamily="34" charset="0"/>
              </a:rPr>
              <a:t> a partir del 3º episodio</a:t>
            </a:r>
          </a:p>
          <a:p>
            <a:endParaRPr lang="es-ES" altLang="es-E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a:xfrm>
            <a:off x="611188" y="115888"/>
            <a:ext cx="8001000" cy="1216025"/>
          </a:xfrm>
        </p:spPr>
        <p:txBody>
          <a:bodyPr/>
          <a:lstStyle/>
          <a:p>
            <a:pPr algn="ctr">
              <a:defRPr/>
            </a:pPr>
            <a:r>
              <a:rPr lang="es-ES" sz="4400" b="1" dirty="0" smtClean="0"/>
              <a:t>Sucesivos seguimientos</a:t>
            </a:r>
          </a:p>
        </p:txBody>
      </p:sp>
      <p:sp>
        <p:nvSpPr>
          <p:cNvPr id="14339" name="2 Marcador de contenido"/>
          <p:cNvSpPr>
            <a:spLocks noGrp="1"/>
          </p:cNvSpPr>
          <p:nvPr>
            <p:ph idx="1"/>
          </p:nvPr>
        </p:nvSpPr>
        <p:spPr>
          <a:xfrm>
            <a:off x="468313" y="1984375"/>
            <a:ext cx="7467600" cy="4873625"/>
          </a:xfrm>
        </p:spPr>
        <p:txBody>
          <a:bodyPr/>
          <a:lstStyle/>
          <a:p>
            <a:pPr>
              <a:spcAft>
                <a:spcPts val="2400"/>
              </a:spcAft>
            </a:pPr>
            <a:r>
              <a:rPr lang="es-ES" altLang="es-ES" dirty="0">
                <a:solidFill>
                  <a:srgbClr val="FF0000"/>
                </a:solidFill>
                <a:latin typeface="Arial Narrow" pitchFamily="34" charset="0"/>
              </a:rPr>
              <a:t>N</a:t>
            </a:r>
            <a:r>
              <a:rPr lang="es-ES" altLang="es-ES" dirty="0" smtClean="0">
                <a:solidFill>
                  <a:srgbClr val="FF0000"/>
                </a:solidFill>
                <a:latin typeface="Arial Narrow" pitchFamily="34" charset="0"/>
              </a:rPr>
              <a:t>o </a:t>
            </a:r>
            <a:r>
              <a:rPr lang="es-ES" altLang="es-ES" dirty="0" smtClean="0">
                <a:solidFill>
                  <a:srgbClr val="FF0000"/>
                </a:solidFill>
                <a:latin typeface="Arial Narrow" pitchFamily="34" charset="0"/>
              </a:rPr>
              <a:t>hay respuesta </a:t>
            </a:r>
            <a:r>
              <a:rPr lang="es-ES" altLang="es-ES" dirty="0" smtClean="0">
                <a:latin typeface="Arial Narrow" pitchFamily="34" charset="0"/>
              </a:rPr>
              <a:t>al tratamiento: seguimientos </a:t>
            </a:r>
            <a:r>
              <a:rPr lang="es-ES" altLang="es-ES" u="sng" dirty="0" smtClean="0">
                <a:latin typeface="Arial Narrow" pitchFamily="34" charset="0"/>
              </a:rPr>
              <a:t>semanales</a:t>
            </a:r>
          </a:p>
          <a:p>
            <a:pPr>
              <a:spcAft>
                <a:spcPts val="2400"/>
              </a:spcAft>
            </a:pPr>
            <a:r>
              <a:rPr lang="es-ES" altLang="es-ES" dirty="0" smtClean="0">
                <a:latin typeface="Arial Narrow" pitchFamily="34" charset="0"/>
              </a:rPr>
              <a:t>Si hay </a:t>
            </a:r>
            <a:r>
              <a:rPr lang="es-ES" altLang="es-ES" dirty="0" smtClean="0">
                <a:solidFill>
                  <a:schemeClr val="accent2">
                    <a:lumMod val="75000"/>
                  </a:schemeClr>
                </a:solidFill>
                <a:latin typeface="Arial Narrow" pitchFamily="34" charset="0"/>
              </a:rPr>
              <a:t>respuesta parcial</a:t>
            </a:r>
            <a:r>
              <a:rPr lang="es-ES" altLang="es-ES" dirty="0" smtClean="0">
                <a:latin typeface="Arial Narrow" pitchFamily="34" charset="0"/>
              </a:rPr>
              <a:t>: seguimiento cada </a:t>
            </a:r>
            <a:r>
              <a:rPr lang="es-ES" altLang="es-ES" u="sng" dirty="0" smtClean="0">
                <a:latin typeface="Arial Narrow" pitchFamily="34" charset="0"/>
              </a:rPr>
              <a:t>2 </a:t>
            </a:r>
            <a:r>
              <a:rPr lang="es-ES" altLang="es-ES" u="sng" dirty="0" smtClean="0">
                <a:latin typeface="Arial Narrow" pitchFamily="34" charset="0"/>
              </a:rPr>
              <a:t>semanas</a:t>
            </a:r>
          </a:p>
          <a:p>
            <a:pPr>
              <a:spcAft>
                <a:spcPts val="2400"/>
              </a:spcAft>
            </a:pPr>
            <a:r>
              <a:rPr lang="es-ES" altLang="es-ES" dirty="0" smtClean="0">
                <a:latin typeface="Arial Narrow" pitchFamily="34" charset="0"/>
              </a:rPr>
              <a:t>Sí </a:t>
            </a:r>
            <a:r>
              <a:rPr lang="es-ES" altLang="es-ES" dirty="0" smtClean="0">
                <a:solidFill>
                  <a:srgbClr val="0070C0"/>
                </a:solidFill>
                <a:latin typeface="Arial Narrow" pitchFamily="34" charset="0"/>
              </a:rPr>
              <a:t>hay respuesta</a:t>
            </a:r>
            <a:r>
              <a:rPr lang="es-ES" altLang="es-ES" dirty="0" smtClean="0">
                <a:latin typeface="Arial Narrow" pitchFamily="34" charset="0"/>
              </a:rPr>
              <a:t>: seguimiento cada </a:t>
            </a:r>
            <a:r>
              <a:rPr lang="es-ES" altLang="es-ES" u="sng" dirty="0" smtClean="0">
                <a:latin typeface="Arial Narrow" pitchFamily="34" charset="0"/>
              </a:rPr>
              <a:t>3-4 </a:t>
            </a:r>
            <a:r>
              <a:rPr lang="es-ES" altLang="es-ES" u="sng" dirty="0" smtClean="0">
                <a:latin typeface="Arial Narrow" pitchFamily="34" charset="0"/>
              </a:rPr>
              <a:t>semanas</a:t>
            </a:r>
          </a:p>
          <a:p>
            <a:pPr>
              <a:spcAft>
                <a:spcPts val="2400"/>
              </a:spcAft>
            </a:pPr>
            <a:r>
              <a:rPr lang="es-ES" altLang="es-ES" dirty="0" smtClean="0">
                <a:solidFill>
                  <a:srgbClr val="00B050"/>
                </a:solidFill>
                <a:latin typeface="Arial Narrow" pitchFamily="34" charset="0"/>
              </a:rPr>
              <a:t>Después de 3 meses de buena respuesta</a:t>
            </a:r>
            <a:r>
              <a:rPr lang="es-ES" altLang="es-ES" dirty="0" smtClean="0">
                <a:latin typeface="Arial Narrow" pitchFamily="34" charset="0"/>
              </a:rPr>
              <a:t>, los intervalos de seguimiento se pueden prolongar </a:t>
            </a:r>
            <a:r>
              <a:rPr lang="es-ES" altLang="es-ES" u="sng" dirty="0" smtClean="0">
                <a:latin typeface="Arial Narrow" pitchFamily="34" charset="0"/>
              </a:rPr>
              <a:t>más allá de las 4 semanas</a:t>
            </a:r>
          </a:p>
          <a:p>
            <a:endParaRPr lang="es-ES" altLang="es-E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Oriel</Template>
  <TotalTime>1252</TotalTime>
  <Words>1051</Words>
  <Application>Microsoft Office PowerPoint</Application>
  <PresentationFormat>Presentación en pantalla (4:3)</PresentationFormat>
  <Paragraphs>99</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Mirador</vt:lpstr>
      <vt:lpstr>PREVENCION DE RECAIDAS Y RECURRENCIAS DE LA DEPRESIÓN EN ATENCIÓN PRIMARIA </vt:lpstr>
      <vt:lpstr>HISTORIA NATURAL DE LA DEPRESIÓN:  Inicio recaída recuperación recurrencia</vt:lpstr>
      <vt:lpstr>El problema de las recurrencias en depresión</vt:lpstr>
      <vt:lpstr>Factores pronósticos para las recaídas-recurrencias en depresión</vt:lpstr>
      <vt:lpstr>LA PRINCIPAL CAUSA DE RECAIDA EN AP: la NO adherencia a los antidepresivos</vt:lpstr>
      <vt:lpstr>4 pasos para detectar la no adherencia</vt:lpstr>
      <vt:lpstr>Mejorar la adherencia a los antidepresivos</vt:lpstr>
      <vt:lpstr>Decisiones en el tratamiento antidepresivo</vt:lpstr>
      <vt:lpstr>Sucesivos seguimientos</vt:lpstr>
      <vt:lpstr>DOS IDEAS CLAVES PARA MEJORAR LA ADHERECIA A LOS ANTIDEPRESIVOS</vt:lpstr>
      <vt:lpstr>Percepción de necesidad y preocupación sobre los antidepresivos</vt:lpstr>
      <vt:lpstr>Menor percepción de necesidad  y mayor preocupación de tomar los antidepresivos</vt:lpstr>
      <vt:lpstr>Pregunta  habla  pregunta</vt:lpstr>
      <vt:lpstr>Causas organizacionales que contribuyen a las recaídas en depresión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Didáctica 3: Evidencias en promoción y prevención primaria de la depresión, la intervención predictD.</dc:title>
  <dc:creator>Jordi</dc:creator>
  <cp:lastModifiedBy>Juan Bellón</cp:lastModifiedBy>
  <cp:revision>82</cp:revision>
  <dcterms:created xsi:type="dcterms:W3CDTF">2010-09-29T16:26:26Z</dcterms:created>
  <dcterms:modified xsi:type="dcterms:W3CDTF">2019-05-22T07:22:44Z</dcterms:modified>
</cp:coreProperties>
</file>